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</p:showPr>
  <p:clrMru>
    <a:srgbClr val="CC0066"/>
    <a:srgbClr val="0066FF"/>
    <a:srgbClr val="339933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22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7C16F-7033-4BB6-9E07-942B5EB86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0">
    <p:dissolve/>
    <p:sndAc>
      <p:stSnd>
        <p:snd r:embed="rId1" name="WHOOSH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E34DA-0961-4D0B-98E5-377071C62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0">
    <p:dissolve/>
    <p:sndAc>
      <p:stSnd>
        <p:snd r:embed="rId1" name="WHOOSH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88AFA-741D-43DB-BDB0-9A0A8D972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0">
    <p:dissolve/>
    <p:sndAc>
      <p:stSnd>
        <p:snd r:embed="rId1" name="WHOOSH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0A9F3-4FAD-47FB-825D-9F41B30BE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0">
    <p:dissolve/>
    <p:sndAc>
      <p:stSnd>
        <p:snd r:embed="rId1" name="WHOOSH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6CA27-56E5-467A-88EA-2764025E8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0">
    <p:dissolve/>
    <p:sndAc>
      <p:stSnd>
        <p:snd r:embed="rId1" name="WHOOSH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56758-177C-42B2-9A7A-B89C38386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0">
    <p:dissolve/>
    <p:sndAc>
      <p:stSnd>
        <p:snd r:embed="rId1" name="WHOOSH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840F6-7557-46D7-9AD9-22F507745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0">
    <p:dissolve/>
    <p:sndAc>
      <p:stSnd>
        <p:snd r:embed="rId1" name="WHOOSH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B491F-6150-4A3E-9236-A8C54D0DE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0">
    <p:dissolve/>
    <p:sndAc>
      <p:stSnd>
        <p:snd r:embed="rId1" name="WHOOSH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B130F-B70A-4234-BA02-77D976C68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0">
    <p:dissolve/>
    <p:sndAc>
      <p:stSnd>
        <p:snd r:embed="rId1" name="WHOOSH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1886C-8989-40C4-9CA8-280F1DC6D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0">
    <p:dissolve/>
    <p:sndAc>
      <p:stSnd>
        <p:snd r:embed="rId1" name="WHOOSH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E8564-DA35-4EFE-B7C7-AC874B54E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0">
    <p:dissolve/>
    <p:sndAc>
      <p:stSnd>
        <p:snd r:embed="rId1" name="WHOOSH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81F6E4A-A7F4-49AE-91D2-656C1F07F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dissolve/>
    <p:sndAc>
      <p:stSnd>
        <p:snd r:embed="rId13" name="WHOOSH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81000" y="990600"/>
            <a:ext cx="1600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581400" y="990600"/>
            <a:ext cx="1600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000" y="10668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Upstream Machine</a:t>
            </a:r>
            <a:endParaRPr lang="en-US" sz="120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810000" y="10668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MPM Printer</a:t>
            </a:r>
            <a:endParaRPr lang="en-US" sz="120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934200" y="990600"/>
            <a:ext cx="1600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858000" y="1066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Downstream Machine</a:t>
            </a:r>
            <a:endParaRPr lang="en-US" sz="120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752600" y="1447800"/>
            <a:ext cx="22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</a:t>
            </a:r>
          </a:p>
          <a:p>
            <a:pPr>
              <a:spcBef>
                <a:spcPct val="50000"/>
              </a:spcBef>
            </a:pPr>
            <a:r>
              <a:rPr lang="en-US" sz="1200"/>
              <a:t>2</a:t>
            </a:r>
          </a:p>
          <a:p>
            <a:pPr>
              <a:spcBef>
                <a:spcPct val="50000"/>
              </a:spcBef>
            </a:pPr>
            <a:r>
              <a:rPr lang="en-US" sz="1200"/>
              <a:t>3</a:t>
            </a:r>
          </a:p>
          <a:p>
            <a:pPr>
              <a:spcBef>
                <a:spcPct val="50000"/>
              </a:spcBef>
            </a:pPr>
            <a:r>
              <a:rPr lang="en-US" sz="1200"/>
              <a:t>4</a:t>
            </a:r>
          </a:p>
          <a:p>
            <a:pPr>
              <a:spcBef>
                <a:spcPct val="50000"/>
              </a:spcBef>
            </a:pPr>
            <a:r>
              <a:rPr lang="en-US" sz="1200"/>
              <a:t>5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581400" y="1447800"/>
            <a:ext cx="22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</a:t>
            </a:r>
          </a:p>
          <a:p>
            <a:pPr>
              <a:spcBef>
                <a:spcPct val="50000"/>
              </a:spcBef>
            </a:pPr>
            <a:r>
              <a:rPr lang="en-US" sz="1200"/>
              <a:t>2</a:t>
            </a:r>
          </a:p>
          <a:p>
            <a:pPr>
              <a:spcBef>
                <a:spcPct val="50000"/>
              </a:spcBef>
            </a:pPr>
            <a:r>
              <a:rPr lang="en-US" sz="1200"/>
              <a:t>3</a:t>
            </a:r>
          </a:p>
          <a:p>
            <a:pPr>
              <a:spcBef>
                <a:spcPct val="50000"/>
              </a:spcBef>
            </a:pPr>
            <a:r>
              <a:rPr lang="en-US" sz="1200"/>
              <a:t>4</a:t>
            </a:r>
          </a:p>
          <a:p>
            <a:pPr>
              <a:spcBef>
                <a:spcPct val="50000"/>
              </a:spcBef>
            </a:pPr>
            <a:r>
              <a:rPr lang="en-US" sz="1200"/>
              <a:t>5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953000" y="1447800"/>
            <a:ext cx="22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</a:t>
            </a:r>
          </a:p>
          <a:p>
            <a:pPr>
              <a:spcBef>
                <a:spcPct val="50000"/>
              </a:spcBef>
            </a:pPr>
            <a:r>
              <a:rPr lang="en-US" sz="1200"/>
              <a:t>2</a:t>
            </a:r>
          </a:p>
          <a:p>
            <a:pPr>
              <a:spcBef>
                <a:spcPct val="50000"/>
              </a:spcBef>
            </a:pPr>
            <a:r>
              <a:rPr lang="en-US" sz="1200"/>
              <a:t>3</a:t>
            </a:r>
          </a:p>
          <a:p>
            <a:pPr>
              <a:spcBef>
                <a:spcPct val="50000"/>
              </a:spcBef>
            </a:pPr>
            <a:r>
              <a:rPr lang="en-US" sz="1200"/>
              <a:t>4</a:t>
            </a:r>
          </a:p>
          <a:p>
            <a:pPr>
              <a:spcBef>
                <a:spcPct val="50000"/>
              </a:spcBef>
            </a:pPr>
            <a:r>
              <a:rPr lang="en-US" sz="1200"/>
              <a:t>5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6934200" y="1447800"/>
            <a:ext cx="22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</a:t>
            </a:r>
          </a:p>
          <a:p>
            <a:pPr>
              <a:spcBef>
                <a:spcPct val="50000"/>
              </a:spcBef>
            </a:pPr>
            <a:r>
              <a:rPr lang="en-US" sz="1200"/>
              <a:t>2</a:t>
            </a:r>
          </a:p>
          <a:p>
            <a:pPr>
              <a:spcBef>
                <a:spcPct val="50000"/>
              </a:spcBef>
            </a:pPr>
            <a:r>
              <a:rPr lang="en-US" sz="1200"/>
              <a:t>3</a:t>
            </a:r>
          </a:p>
          <a:p>
            <a:pPr>
              <a:spcBef>
                <a:spcPct val="50000"/>
              </a:spcBef>
            </a:pPr>
            <a:r>
              <a:rPr lang="en-US" sz="1200"/>
              <a:t>4</a:t>
            </a:r>
          </a:p>
          <a:p>
            <a:pPr>
              <a:spcBef>
                <a:spcPct val="50000"/>
              </a:spcBef>
            </a:pPr>
            <a:r>
              <a:rPr lang="en-US" sz="1200"/>
              <a:t>5</a:t>
            </a:r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1981200" y="1600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1981200" y="2438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 flipH="1">
            <a:off x="1981200" y="1905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 flipH="1">
            <a:off x="1981200" y="2133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3810000" y="1600200"/>
            <a:ext cx="7620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 flipV="1">
            <a:off x="3810000" y="1828800"/>
            <a:ext cx="7620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3886200" y="1600200"/>
            <a:ext cx="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1676400" y="23622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 flipV="1">
            <a:off x="1676400" y="21336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1600200" y="2133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1219200" y="2286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3962400" y="1752600"/>
            <a:ext cx="381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5181600" y="1600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5181600" y="2438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 flipH="1">
            <a:off x="5181600" y="1905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 flipH="1">
            <a:off x="5181600" y="2133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>
            <a:off x="4876800" y="23622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 flipV="1">
            <a:off x="4876800" y="21336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>
            <a:off x="4800600" y="2133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>
            <a:off x="4419600" y="2286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>
            <a:off x="7162800" y="1600200"/>
            <a:ext cx="7620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 flipV="1">
            <a:off x="7162800" y="1828800"/>
            <a:ext cx="7620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>
            <a:off x="7239000" y="1600200"/>
            <a:ext cx="1588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>
            <a:off x="7315200" y="1752600"/>
            <a:ext cx="381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2057400" y="1600200"/>
            <a:ext cx="14478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MPM Ready to Receive</a:t>
            </a:r>
            <a:endParaRPr lang="en-US" sz="1200"/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1905000" y="2133600"/>
            <a:ext cx="1752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Upstream No Board Available</a:t>
            </a:r>
            <a:endParaRPr lang="en-US" sz="1200"/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5181600" y="1600200"/>
            <a:ext cx="18288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Downstream Ready to Receive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5257800" y="2133600"/>
            <a:ext cx="1752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MPM No Board Available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1219200" y="2209800"/>
            <a:ext cx="533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9900"/>
                </a:solidFill>
              </a:rPr>
              <a:t>A#</a:t>
            </a:r>
            <a:endParaRPr lang="en-US" sz="1400" b="1"/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3962400" y="1676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9900"/>
                </a:solidFill>
              </a:rPr>
              <a:t>B</a:t>
            </a:r>
            <a:endParaRPr lang="en-US" sz="1400" b="1"/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4419600" y="220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9900"/>
                </a:solidFill>
              </a:rPr>
              <a:t>C</a:t>
            </a:r>
            <a:endParaRPr lang="en-US" sz="1400" b="1"/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7315200" y="16764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339933"/>
                </a:solidFill>
              </a:rPr>
              <a:t>D</a:t>
            </a:r>
            <a:endParaRPr lang="en-US" sz="1400" b="1"/>
          </a:p>
        </p:txBody>
      </p:sp>
      <p:sp>
        <p:nvSpPr>
          <p:cNvPr id="2092" name="Line 44"/>
          <p:cNvSpPr>
            <a:spLocks noChangeShapeType="1"/>
          </p:cNvSpPr>
          <p:nvPr/>
        </p:nvSpPr>
        <p:spPr bwMode="auto">
          <a:xfrm>
            <a:off x="1524000" y="190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3" name="Line 45"/>
          <p:cNvSpPr>
            <a:spLocks noChangeShapeType="1"/>
          </p:cNvSpPr>
          <p:nvPr/>
        </p:nvSpPr>
        <p:spPr bwMode="auto">
          <a:xfrm>
            <a:off x="1524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>
            <a:off x="4724400" y="190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5" name="Line 47"/>
          <p:cNvSpPr>
            <a:spLocks noChangeShapeType="1"/>
          </p:cNvSpPr>
          <p:nvPr/>
        </p:nvSpPr>
        <p:spPr bwMode="auto">
          <a:xfrm>
            <a:off x="47244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6" name="Line 48"/>
          <p:cNvSpPr>
            <a:spLocks noChangeShapeType="1"/>
          </p:cNvSpPr>
          <p:nvPr/>
        </p:nvSpPr>
        <p:spPr bwMode="auto">
          <a:xfrm>
            <a:off x="3810000" y="243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7" name="Line 49"/>
          <p:cNvSpPr>
            <a:spLocks noChangeShapeType="1"/>
          </p:cNvSpPr>
          <p:nvPr/>
        </p:nvSpPr>
        <p:spPr bwMode="auto">
          <a:xfrm>
            <a:off x="41148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8" name="Line 50"/>
          <p:cNvSpPr>
            <a:spLocks noChangeShapeType="1"/>
          </p:cNvSpPr>
          <p:nvPr/>
        </p:nvSpPr>
        <p:spPr bwMode="auto">
          <a:xfrm>
            <a:off x="7162800" y="243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9" name="Line 51"/>
          <p:cNvSpPr>
            <a:spLocks noChangeShapeType="1"/>
          </p:cNvSpPr>
          <p:nvPr/>
        </p:nvSpPr>
        <p:spPr bwMode="auto">
          <a:xfrm>
            <a:off x="74676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0" name="AutoShape 52"/>
          <p:cNvSpPr>
            <a:spLocks noChangeArrowheads="1"/>
          </p:cNvSpPr>
          <p:nvPr/>
        </p:nvSpPr>
        <p:spPr bwMode="auto">
          <a:xfrm>
            <a:off x="4724400" y="1524000"/>
            <a:ext cx="152400" cy="152400"/>
          </a:xfrm>
          <a:prstGeom prst="star8">
            <a:avLst>
              <a:gd name="adj" fmla="val 3825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1" name="Line 53"/>
          <p:cNvSpPr>
            <a:spLocks noChangeShapeType="1"/>
          </p:cNvSpPr>
          <p:nvPr/>
        </p:nvSpPr>
        <p:spPr bwMode="auto">
          <a:xfrm>
            <a:off x="4572000" y="160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2" name="Line 54"/>
          <p:cNvSpPr>
            <a:spLocks noChangeShapeType="1"/>
          </p:cNvSpPr>
          <p:nvPr/>
        </p:nvSpPr>
        <p:spPr bwMode="auto">
          <a:xfrm>
            <a:off x="4876800" y="160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3" name="AutoShape 55"/>
          <p:cNvSpPr>
            <a:spLocks noChangeArrowheads="1"/>
          </p:cNvSpPr>
          <p:nvPr/>
        </p:nvSpPr>
        <p:spPr bwMode="auto">
          <a:xfrm>
            <a:off x="3962400" y="2057400"/>
            <a:ext cx="152400" cy="152400"/>
          </a:xfrm>
          <a:prstGeom prst="star8">
            <a:avLst>
              <a:gd name="adj" fmla="val 382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4" name="Line 56"/>
          <p:cNvSpPr>
            <a:spLocks noChangeShapeType="1"/>
          </p:cNvSpPr>
          <p:nvPr/>
        </p:nvSpPr>
        <p:spPr bwMode="auto">
          <a:xfrm>
            <a:off x="38100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5" name="Line 57"/>
          <p:cNvSpPr>
            <a:spLocks noChangeShapeType="1"/>
          </p:cNvSpPr>
          <p:nvPr/>
        </p:nvSpPr>
        <p:spPr bwMode="auto">
          <a:xfrm>
            <a:off x="41148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6" name="AutoShape 58"/>
          <p:cNvSpPr>
            <a:spLocks noChangeArrowheads="1"/>
          </p:cNvSpPr>
          <p:nvPr/>
        </p:nvSpPr>
        <p:spPr bwMode="auto">
          <a:xfrm>
            <a:off x="1524000" y="1524000"/>
            <a:ext cx="152400" cy="152400"/>
          </a:xfrm>
          <a:prstGeom prst="star8">
            <a:avLst>
              <a:gd name="adj" fmla="val 3825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7" name="Line 59"/>
          <p:cNvSpPr>
            <a:spLocks noChangeShapeType="1"/>
          </p:cNvSpPr>
          <p:nvPr/>
        </p:nvSpPr>
        <p:spPr bwMode="auto">
          <a:xfrm>
            <a:off x="1371600" y="160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8" name="Line 60"/>
          <p:cNvSpPr>
            <a:spLocks noChangeShapeType="1"/>
          </p:cNvSpPr>
          <p:nvPr/>
        </p:nvSpPr>
        <p:spPr bwMode="auto">
          <a:xfrm>
            <a:off x="1676400" y="160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9" name="AutoShape 61"/>
          <p:cNvSpPr>
            <a:spLocks noChangeArrowheads="1"/>
          </p:cNvSpPr>
          <p:nvPr/>
        </p:nvSpPr>
        <p:spPr bwMode="auto">
          <a:xfrm>
            <a:off x="7315200" y="2057400"/>
            <a:ext cx="152400" cy="152400"/>
          </a:xfrm>
          <a:prstGeom prst="star8">
            <a:avLst>
              <a:gd name="adj" fmla="val 382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0" name="Line 62"/>
          <p:cNvSpPr>
            <a:spLocks noChangeShapeType="1"/>
          </p:cNvSpPr>
          <p:nvPr/>
        </p:nvSpPr>
        <p:spPr bwMode="auto">
          <a:xfrm>
            <a:off x="71628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1" name="Line 63"/>
          <p:cNvSpPr>
            <a:spLocks noChangeShapeType="1"/>
          </p:cNvSpPr>
          <p:nvPr/>
        </p:nvSpPr>
        <p:spPr bwMode="auto">
          <a:xfrm>
            <a:off x="74676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4038600" y="2590800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24 VDC</a:t>
            </a:r>
          </a:p>
        </p:txBody>
      </p:sp>
      <p:sp>
        <p:nvSpPr>
          <p:cNvPr id="2113" name="Line 65"/>
          <p:cNvSpPr>
            <a:spLocks noChangeShapeType="1"/>
          </p:cNvSpPr>
          <p:nvPr/>
        </p:nvSpPr>
        <p:spPr bwMode="auto">
          <a:xfrm flipH="1">
            <a:off x="38100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4" name="Line 66"/>
          <p:cNvSpPr>
            <a:spLocks noChangeShapeType="1"/>
          </p:cNvSpPr>
          <p:nvPr/>
        </p:nvSpPr>
        <p:spPr bwMode="auto">
          <a:xfrm>
            <a:off x="4648200" y="2667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5" name="Line 67"/>
          <p:cNvSpPr>
            <a:spLocks noChangeShapeType="1"/>
          </p:cNvSpPr>
          <p:nvPr/>
        </p:nvSpPr>
        <p:spPr bwMode="auto">
          <a:xfrm>
            <a:off x="51816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6" name="Line 68"/>
          <p:cNvSpPr>
            <a:spLocks noChangeShapeType="1"/>
          </p:cNvSpPr>
          <p:nvPr/>
        </p:nvSpPr>
        <p:spPr bwMode="auto">
          <a:xfrm flipH="1">
            <a:off x="32766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7" name="Line 69"/>
          <p:cNvSpPr>
            <a:spLocks noChangeShapeType="1"/>
          </p:cNvSpPr>
          <p:nvPr/>
        </p:nvSpPr>
        <p:spPr bwMode="auto">
          <a:xfrm>
            <a:off x="381000" y="37338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8" name="Line 70"/>
          <p:cNvSpPr>
            <a:spLocks noChangeShapeType="1"/>
          </p:cNvSpPr>
          <p:nvPr/>
        </p:nvSpPr>
        <p:spPr bwMode="auto">
          <a:xfrm>
            <a:off x="381000" y="41910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9" name="Line 71"/>
          <p:cNvSpPr>
            <a:spLocks noChangeShapeType="1"/>
          </p:cNvSpPr>
          <p:nvPr/>
        </p:nvSpPr>
        <p:spPr bwMode="auto">
          <a:xfrm>
            <a:off x="2667000" y="4191000"/>
            <a:ext cx="365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0" name="Line 72"/>
          <p:cNvSpPr>
            <a:spLocks noChangeShapeType="1"/>
          </p:cNvSpPr>
          <p:nvPr/>
        </p:nvSpPr>
        <p:spPr bwMode="auto">
          <a:xfrm>
            <a:off x="6477000" y="41910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1" name="Line 73"/>
          <p:cNvSpPr>
            <a:spLocks noChangeShapeType="1"/>
          </p:cNvSpPr>
          <p:nvPr/>
        </p:nvSpPr>
        <p:spPr bwMode="auto">
          <a:xfrm>
            <a:off x="6477000" y="37338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2" name="Line 74"/>
          <p:cNvSpPr>
            <a:spLocks noChangeShapeType="1"/>
          </p:cNvSpPr>
          <p:nvPr/>
        </p:nvSpPr>
        <p:spPr bwMode="auto">
          <a:xfrm>
            <a:off x="2667000" y="3733800"/>
            <a:ext cx="365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3" name="Rectangle 75"/>
          <p:cNvSpPr>
            <a:spLocks noChangeArrowheads="1"/>
          </p:cNvSpPr>
          <p:nvPr/>
        </p:nvSpPr>
        <p:spPr bwMode="auto">
          <a:xfrm>
            <a:off x="23622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4" name="Rectangle 76"/>
          <p:cNvSpPr>
            <a:spLocks noChangeArrowheads="1"/>
          </p:cNvSpPr>
          <p:nvPr/>
        </p:nvSpPr>
        <p:spPr bwMode="auto">
          <a:xfrm>
            <a:off x="3810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5" name="Rectangle 77"/>
          <p:cNvSpPr>
            <a:spLocks noChangeArrowheads="1"/>
          </p:cNvSpPr>
          <p:nvPr/>
        </p:nvSpPr>
        <p:spPr bwMode="auto">
          <a:xfrm>
            <a:off x="84582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6" name="Rectangle 78"/>
          <p:cNvSpPr>
            <a:spLocks noChangeArrowheads="1"/>
          </p:cNvSpPr>
          <p:nvPr/>
        </p:nvSpPr>
        <p:spPr bwMode="auto">
          <a:xfrm>
            <a:off x="26670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7" name="Rectangle 79"/>
          <p:cNvSpPr>
            <a:spLocks noChangeArrowheads="1"/>
          </p:cNvSpPr>
          <p:nvPr/>
        </p:nvSpPr>
        <p:spPr bwMode="auto">
          <a:xfrm>
            <a:off x="61722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8" name="Rectangle 80"/>
          <p:cNvSpPr>
            <a:spLocks noChangeArrowheads="1"/>
          </p:cNvSpPr>
          <p:nvPr/>
        </p:nvSpPr>
        <p:spPr bwMode="auto">
          <a:xfrm>
            <a:off x="64770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9" name="Rectangle 81"/>
          <p:cNvSpPr>
            <a:spLocks noChangeArrowheads="1"/>
          </p:cNvSpPr>
          <p:nvPr/>
        </p:nvSpPr>
        <p:spPr bwMode="auto">
          <a:xfrm>
            <a:off x="457200" y="3733800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30" name="AutoShape 82"/>
          <p:cNvSpPr>
            <a:spLocks noChangeArrowheads="1"/>
          </p:cNvSpPr>
          <p:nvPr/>
        </p:nvSpPr>
        <p:spPr bwMode="auto">
          <a:xfrm>
            <a:off x="1295400" y="3810000"/>
            <a:ext cx="381000" cy="304800"/>
          </a:xfrm>
          <a:custGeom>
            <a:avLst/>
            <a:gdLst>
              <a:gd name="T0" fmla="*/ 88905506 w 21600"/>
              <a:gd name="T1" fmla="*/ 0 h 21600"/>
              <a:gd name="T2" fmla="*/ 0 w 21600"/>
              <a:gd name="T3" fmla="*/ 30346399 h 21600"/>
              <a:gd name="T4" fmla="*/ 88905506 w 21600"/>
              <a:gd name="T5" fmla="*/ 60692798 h 21600"/>
              <a:gd name="T6" fmla="*/ 118540664 w 21600"/>
              <a:gd name="T7" fmla="*/ 3034639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6096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1</a:t>
            </a:r>
            <a:endParaRPr lang="en-US" sz="1400"/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21336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2</a:t>
            </a:r>
            <a:endParaRPr lang="en-US" sz="1400"/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28194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3</a:t>
            </a:r>
            <a:r>
              <a:rPr lang="en-US" sz="1400" b="1">
                <a:solidFill>
                  <a:schemeClr val="accent2"/>
                </a:solidFill>
              </a:rPr>
              <a:t>*</a:t>
            </a:r>
            <a:endParaRPr lang="en-US" sz="1400"/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41910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4</a:t>
            </a:r>
            <a:endParaRPr lang="en-US" sz="1400"/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58674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5</a:t>
            </a:r>
            <a:endParaRPr lang="en-US" sz="1400"/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66294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6</a:t>
            </a:r>
            <a:endParaRPr lang="en-US" sz="1400" b="1"/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82296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7</a:t>
            </a:r>
            <a:endParaRPr lang="en-US" sz="1400" b="1"/>
          </a:p>
        </p:txBody>
      </p:sp>
      <p:sp>
        <p:nvSpPr>
          <p:cNvPr id="2138" name="Text Box 93"/>
          <p:cNvSpPr txBox="1">
            <a:spLocks noChangeArrowheads="1"/>
          </p:cNvSpPr>
          <p:nvPr/>
        </p:nvSpPr>
        <p:spPr bwMode="auto">
          <a:xfrm>
            <a:off x="762000" y="4495800"/>
            <a:ext cx="80010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As all 3 machines are placed into Production Mode, the following occurs.</a:t>
            </a:r>
          </a:p>
          <a:p>
            <a:pPr>
              <a:spcBef>
                <a:spcPct val="50000"/>
              </a:spcBef>
            </a:pPr>
            <a:r>
              <a:rPr lang="en-US"/>
              <a:t>The MPM &amp; Downstream machines respectively should close contacts </a:t>
            </a:r>
            <a:r>
              <a:rPr lang="en-US">
                <a:solidFill>
                  <a:srgbClr val="339933"/>
                </a:solidFill>
              </a:rPr>
              <a:t>B</a:t>
            </a:r>
            <a:r>
              <a:rPr lang="en-US"/>
              <a:t> and </a:t>
            </a:r>
            <a:r>
              <a:rPr lang="en-US">
                <a:solidFill>
                  <a:srgbClr val="339933"/>
                </a:solidFill>
              </a:rPr>
              <a:t>D</a:t>
            </a:r>
            <a:r>
              <a:rPr lang="en-US"/>
              <a:t> to indicate they are Not Busy. They then monitor respective contacts </a:t>
            </a:r>
            <a:r>
              <a:rPr lang="en-US">
                <a:solidFill>
                  <a:srgbClr val="339933"/>
                </a:solidFill>
              </a:rPr>
              <a:t>A</a:t>
            </a:r>
            <a:r>
              <a:rPr lang="en-US"/>
              <a:t> and </a:t>
            </a:r>
            <a:r>
              <a:rPr lang="en-US">
                <a:solidFill>
                  <a:srgbClr val="339933"/>
                </a:solidFill>
              </a:rPr>
              <a:t>C</a:t>
            </a:r>
            <a:r>
              <a:rPr lang="en-US"/>
              <a:t> for closure. A board is placed on the Input track sensor at position </a:t>
            </a:r>
            <a:r>
              <a:rPr lang="en-US">
                <a:solidFill>
                  <a:srgbClr val="CC0066"/>
                </a:solidFill>
              </a:rPr>
              <a:t>1 </a:t>
            </a:r>
            <a:r>
              <a:rPr lang="en-US"/>
              <a:t>of the Upstream machine and is immediately moved toward position </a:t>
            </a:r>
            <a:r>
              <a:rPr lang="en-US">
                <a:solidFill>
                  <a:srgbClr val="CC0066"/>
                </a:solidFill>
              </a:rPr>
              <a:t>2</a:t>
            </a:r>
            <a:r>
              <a:rPr lang="en-US"/>
              <a:t>. </a:t>
            </a:r>
          </a:p>
        </p:txBody>
      </p:sp>
      <p:sp>
        <p:nvSpPr>
          <p:cNvPr id="2139" name="TextBox 90"/>
          <p:cNvSpPr txBox="1">
            <a:spLocks noChangeArrowheads="1"/>
          </p:cNvSpPr>
          <p:nvPr/>
        </p:nvSpPr>
        <p:spPr bwMode="auto">
          <a:xfrm>
            <a:off x="2209800" y="152400"/>
            <a:ext cx="472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Single Track MPM Printer Board Transfer</a:t>
            </a:r>
          </a:p>
        </p:txBody>
      </p:sp>
    </p:spTree>
  </p:cSld>
  <p:clrMapOvr>
    <a:masterClrMapping/>
  </p:clrMapOvr>
  <p:transition spd="slow" advClick="0" advTm="30000">
    <p:dissolve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990600"/>
            <a:ext cx="1600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581400" y="990600"/>
            <a:ext cx="1600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81000" y="10668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Upstream Machine</a:t>
            </a:r>
            <a:endParaRPr lang="en-US" sz="120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810000" y="10668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MPM Printer</a:t>
            </a:r>
            <a:endParaRPr lang="en-US" sz="12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934200" y="990600"/>
            <a:ext cx="1600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858000" y="1066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Downstream Machine</a:t>
            </a:r>
            <a:endParaRPr lang="en-US" sz="1200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752600" y="1447800"/>
            <a:ext cx="22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</a:t>
            </a:r>
          </a:p>
          <a:p>
            <a:pPr>
              <a:spcBef>
                <a:spcPct val="50000"/>
              </a:spcBef>
            </a:pPr>
            <a:r>
              <a:rPr lang="en-US" sz="1200"/>
              <a:t>2</a:t>
            </a:r>
          </a:p>
          <a:p>
            <a:pPr>
              <a:spcBef>
                <a:spcPct val="50000"/>
              </a:spcBef>
            </a:pPr>
            <a:r>
              <a:rPr lang="en-US" sz="1200"/>
              <a:t>3</a:t>
            </a:r>
          </a:p>
          <a:p>
            <a:pPr>
              <a:spcBef>
                <a:spcPct val="50000"/>
              </a:spcBef>
            </a:pPr>
            <a:r>
              <a:rPr lang="en-US" sz="1200"/>
              <a:t>4</a:t>
            </a:r>
          </a:p>
          <a:p>
            <a:pPr>
              <a:spcBef>
                <a:spcPct val="50000"/>
              </a:spcBef>
            </a:pPr>
            <a:r>
              <a:rPr lang="en-US" sz="1200"/>
              <a:t>5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581400" y="1447800"/>
            <a:ext cx="22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</a:t>
            </a:r>
          </a:p>
          <a:p>
            <a:pPr>
              <a:spcBef>
                <a:spcPct val="50000"/>
              </a:spcBef>
            </a:pPr>
            <a:r>
              <a:rPr lang="en-US" sz="1200"/>
              <a:t>2</a:t>
            </a:r>
          </a:p>
          <a:p>
            <a:pPr>
              <a:spcBef>
                <a:spcPct val="50000"/>
              </a:spcBef>
            </a:pPr>
            <a:r>
              <a:rPr lang="en-US" sz="1200"/>
              <a:t>3</a:t>
            </a:r>
          </a:p>
          <a:p>
            <a:pPr>
              <a:spcBef>
                <a:spcPct val="50000"/>
              </a:spcBef>
            </a:pPr>
            <a:r>
              <a:rPr lang="en-US" sz="1200"/>
              <a:t>4</a:t>
            </a:r>
          </a:p>
          <a:p>
            <a:pPr>
              <a:spcBef>
                <a:spcPct val="50000"/>
              </a:spcBef>
            </a:pPr>
            <a:r>
              <a:rPr lang="en-US" sz="1200"/>
              <a:t>5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953000" y="1447800"/>
            <a:ext cx="22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</a:t>
            </a:r>
          </a:p>
          <a:p>
            <a:pPr>
              <a:spcBef>
                <a:spcPct val="50000"/>
              </a:spcBef>
            </a:pPr>
            <a:r>
              <a:rPr lang="en-US" sz="1200"/>
              <a:t>2</a:t>
            </a:r>
          </a:p>
          <a:p>
            <a:pPr>
              <a:spcBef>
                <a:spcPct val="50000"/>
              </a:spcBef>
            </a:pPr>
            <a:r>
              <a:rPr lang="en-US" sz="1200"/>
              <a:t>3</a:t>
            </a:r>
          </a:p>
          <a:p>
            <a:pPr>
              <a:spcBef>
                <a:spcPct val="50000"/>
              </a:spcBef>
            </a:pPr>
            <a:r>
              <a:rPr lang="en-US" sz="1200"/>
              <a:t>4</a:t>
            </a:r>
          </a:p>
          <a:p>
            <a:pPr>
              <a:spcBef>
                <a:spcPct val="50000"/>
              </a:spcBef>
            </a:pPr>
            <a:r>
              <a:rPr lang="en-US" sz="1200"/>
              <a:t>5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6934200" y="1447800"/>
            <a:ext cx="22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</a:t>
            </a:r>
          </a:p>
          <a:p>
            <a:pPr>
              <a:spcBef>
                <a:spcPct val="50000"/>
              </a:spcBef>
            </a:pPr>
            <a:r>
              <a:rPr lang="en-US" sz="1200"/>
              <a:t>2</a:t>
            </a:r>
          </a:p>
          <a:p>
            <a:pPr>
              <a:spcBef>
                <a:spcPct val="50000"/>
              </a:spcBef>
            </a:pPr>
            <a:r>
              <a:rPr lang="en-US" sz="1200"/>
              <a:t>3</a:t>
            </a:r>
          </a:p>
          <a:p>
            <a:pPr>
              <a:spcBef>
                <a:spcPct val="50000"/>
              </a:spcBef>
            </a:pPr>
            <a:r>
              <a:rPr lang="en-US" sz="1200"/>
              <a:t>4</a:t>
            </a:r>
          </a:p>
          <a:p>
            <a:pPr>
              <a:spcBef>
                <a:spcPct val="50000"/>
              </a:spcBef>
            </a:pPr>
            <a:r>
              <a:rPr lang="en-US" sz="1200"/>
              <a:t>5</a:t>
            </a:r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981200" y="1600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1981200" y="2438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flipH="1">
            <a:off x="1981200" y="1905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flipH="1">
            <a:off x="1981200" y="2133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3810000" y="1600200"/>
            <a:ext cx="7620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V="1">
            <a:off x="3810000" y="1828800"/>
            <a:ext cx="7620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3886200" y="1600200"/>
            <a:ext cx="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1676400" y="2362200"/>
            <a:ext cx="7620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flipV="1">
            <a:off x="1676400" y="2133600"/>
            <a:ext cx="7620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1676400" y="2133600"/>
            <a:ext cx="1588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1219200" y="2286000"/>
            <a:ext cx="381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3962400" y="1752600"/>
            <a:ext cx="381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5181600" y="1600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5181600" y="2438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 flipH="1">
            <a:off x="5181600" y="1905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 flipH="1">
            <a:off x="5181600" y="2133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>
            <a:off x="4876800" y="23622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 flipV="1">
            <a:off x="4876800" y="21336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>
            <a:off x="4800600" y="2133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>
            <a:off x="4419600" y="2286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>
            <a:off x="7162800" y="1600200"/>
            <a:ext cx="7620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 flipV="1">
            <a:off x="7162800" y="1828800"/>
            <a:ext cx="7620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>
            <a:off x="7239000" y="1600200"/>
            <a:ext cx="1588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>
            <a:off x="7315200" y="1752600"/>
            <a:ext cx="381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8" name="Text Box 37"/>
          <p:cNvSpPr txBox="1">
            <a:spLocks noChangeArrowheads="1"/>
          </p:cNvSpPr>
          <p:nvPr/>
        </p:nvSpPr>
        <p:spPr bwMode="auto">
          <a:xfrm>
            <a:off x="1981200" y="2133600"/>
            <a:ext cx="167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Upstream Board Available</a:t>
            </a:r>
            <a:endParaRPr lang="en-US" sz="1200"/>
          </a:p>
        </p:txBody>
      </p:sp>
      <p:sp>
        <p:nvSpPr>
          <p:cNvPr id="3109" name="Text Box 39"/>
          <p:cNvSpPr txBox="1">
            <a:spLocks noChangeArrowheads="1"/>
          </p:cNvSpPr>
          <p:nvPr/>
        </p:nvSpPr>
        <p:spPr bwMode="auto">
          <a:xfrm>
            <a:off x="5257800" y="2133600"/>
            <a:ext cx="1752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MPM No Board Available</a:t>
            </a:r>
          </a:p>
        </p:txBody>
      </p:sp>
      <p:sp>
        <p:nvSpPr>
          <p:cNvPr id="3110" name="Text Box 40"/>
          <p:cNvSpPr txBox="1">
            <a:spLocks noChangeArrowheads="1"/>
          </p:cNvSpPr>
          <p:nvPr/>
        </p:nvSpPr>
        <p:spPr bwMode="auto">
          <a:xfrm>
            <a:off x="1219200" y="22098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9900"/>
                </a:solidFill>
              </a:rPr>
              <a:t>A#</a:t>
            </a:r>
            <a:endParaRPr lang="en-US" sz="1400" b="1"/>
          </a:p>
        </p:txBody>
      </p:sp>
      <p:sp>
        <p:nvSpPr>
          <p:cNvPr id="3111" name="Text Box 41"/>
          <p:cNvSpPr txBox="1">
            <a:spLocks noChangeArrowheads="1"/>
          </p:cNvSpPr>
          <p:nvPr/>
        </p:nvSpPr>
        <p:spPr bwMode="auto">
          <a:xfrm>
            <a:off x="3962400" y="1676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9900"/>
                </a:solidFill>
              </a:rPr>
              <a:t>B</a:t>
            </a:r>
            <a:endParaRPr lang="en-US" sz="1400" b="1"/>
          </a:p>
        </p:txBody>
      </p:sp>
      <p:sp>
        <p:nvSpPr>
          <p:cNvPr id="3112" name="Text Box 42"/>
          <p:cNvSpPr txBox="1">
            <a:spLocks noChangeArrowheads="1"/>
          </p:cNvSpPr>
          <p:nvPr/>
        </p:nvSpPr>
        <p:spPr bwMode="auto">
          <a:xfrm>
            <a:off x="4419600" y="220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9900"/>
                </a:solidFill>
              </a:rPr>
              <a:t>C</a:t>
            </a:r>
            <a:endParaRPr lang="en-US" sz="1400" b="1"/>
          </a:p>
        </p:txBody>
      </p:sp>
      <p:sp>
        <p:nvSpPr>
          <p:cNvPr id="3113" name="Text Box 43"/>
          <p:cNvSpPr txBox="1">
            <a:spLocks noChangeArrowheads="1"/>
          </p:cNvSpPr>
          <p:nvPr/>
        </p:nvSpPr>
        <p:spPr bwMode="auto">
          <a:xfrm>
            <a:off x="7315200" y="16764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9900"/>
                </a:solidFill>
              </a:rPr>
              <a:t>D</a:t>
            </a:r>
            <a:endParaRPr lang="en-US" sz="1400" b="1"/>
          </a:p>
        </p:txBody>
      </p:sp>
      <p:sp>
        <p:nvSpPr>
          <p:cNvPr id="3114" name="Line 44"/>
          <p:cNvSpPr>
            <a:spLocks noChangeShapeType="1"/>
          </p:cNvSpPr>
          <p:nvPr/>
        </p:nvSpPr>
        <p:spPr bwMode="auto">
          <a:xfrm>
            <a:off x="1524000" y="190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5" name="Line 45"/>
          <p:cNvSpPr>
            <a:spLocks noChangeShapeType="1"/>
          </p:cNvSpPr>
          <p:nvPr/>
        </p:nvSpPr>
        <p:spPr bwMode="auto">
          <a:xfrm>
            <a:off x="1524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6" name="Line 46"/>
          <p:cNvSpPr>
            <a:spLocks noChangeShapeType="1"/>
          </p:cNvSpPr>
          <p:nvPr/>
        </p:nvSpPr>
        <p:spPr bwMode="auto">
          <a:xfrm>
            <a:off x="4724400" y="190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7" name="Line 47"/>
          <p:cNvSpPr>
            <a:spLocks noChangeShapeType="1"/>
          </p:cNvSpPr>
          <p:nvPr/>
        </p:nvSpPr>
        <p:spPr bwMode="auto">
          <a:xfrm>
            <a:off x="47244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8" name="Line 48"/>
          <p:cNvSpPr>
            <a:spLocks noChangeShapeType="1"/>
          </p:cNvSpPr>
          <p:nvPr/>
        </p:nvSpPr>
        <p:spPr bwMode="auto">
          <a:xfrm>
            <a:off x="3810000" y="243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9" name="Line 49"/>
          <p:cNvSpPr>
            <a:spLocks noChangeShapeType="1"/>
          </p:cNvSpPr>
          <p:nvPr/>
        </p:nvSpPr>
        <p:spPr bwMode="auto">
          <a:xfrm>
            <a:off x="41148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0" name="Line 50"/>
          <p:cNvSpPr>
            <a:spLocks noChangeShapeType="1"/>
          </p:cNvSpPr>
          <p:nvPr/>
        </p:nvSpPr>
        <p:spPr bwMode="auto">
          <a:xfrm>
            <a:off x="7162800" y="243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1" name="Line 51"/>
          <p:cNvSpPr>
            <a:spLocks noChangeShapeType="1"/>
          </p:cNvSpPr>
          <p:nvPr/>
        </p:nvSpPr>
        <p:spPr bwMode="auto">
          <a:xfrm>
            <a:off x="74676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2" name="AutoShape 52"/>
          <p:cNvSpPr>
            <a:spLocks noChangeArrowheads="1"/>
          </p:cNvSpPr>
          <p:nvPr/>
        </p:nvSpPr>
        <p:spPr bwMode="auto">
          <a:xfrm>
            <a:off x="4724400" y="1524000"/>
            <a:ext cx="152400" cy="152400"/>
          </a:xfrm>
          <a:prstGeom prst="star8">
            <a:avLst>
              <a:gd name="adj" fmla="val 3825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3" name="Line 53"/>
          <p:cNvSpPr>
            <a:spLocks noChangeShapeType="1"/>
          </p:cNvSpPr>
          <p:nvPr/>
        </p:nvSpPr>
        <p:spPr bwMode="auto">
          <a:xfrm>
            <a:off x="4572000" y="160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4" name="Line 54"/>
          <p:cNvSpPr>
            <a:spLocks noChangeShapeType="1"/>
          </p:cNvSpPr>
          <p:nvPr/>
        </p:nvSpPr>
        <p:spPr bwMode="auto">
          <a:xfrm>
            <a:off x="4876800" y="160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5" name="AutoShape 55"/>
          <p:cNvSpPr>
            <a:spLocks noChangeArrowheads="1"/>
          </p:cNvSpPr>
          <p:nvPr/>
        </p:nvSpPr>
        <p:spPr bwMode="auto">
          <a:xfrm>
            <a:off x="3962400" y="2057400"/>
            <a:ext cx="152400" cy="152400"/>
          </a:xfrm>
          <a:prstGeom prst="star8">
            <a:avLst>
              <a:gd name="adj" fmla="val 3825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6" name="Line 56"/>
          <p:cNvSpPr>
            <a:spLocks noChangeShapeType="1"/>
          </p:cNvSpPr>
          <p:nvPr/>
        </p:nvSpPr>
        <p:spPr bwMode="auto">
          <a:xfrm>
            <a:off x="38100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7" name="Line 57"/>
          <p:cNvSpPr>
            <a:spLocks noChangeShapeType="1"/>
          </p:cNvSpPr>
          <p:nvPr/>
        </p:nvSpPr>
        <p:spPr bwMode="auto">
          <a:xfrm>
            <a:off x="41148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8" name="AutoShape 58"/>
          <p:cNvSpPr>
            <a:spLocks noChangeArrowheads="1"/>
          </p:cNvSpPr>
          <p:nvPr/>
        </p:nvSpPr>
        <p:spPr bwMode="auto">
          <a:xfrm>
            <a:off x="1524000" y="1524000"/>
            <a:ext cx="152400" cy="152400"/>
          </a:xfrm>
          <a:prstGeom prst="star8">
            <a:avLst>
              <a:gd name="adj" fmla="val 3825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Line 59"/>
          <p:cNvSpPr>
            <a:spLocks noChangeShapeType="1"/>
          </p:cNvSpPr>
          <p:nvPr/>
        </p:nvSpPr>
        <p:spPr bwMode="auto">
          <a:xfrm>
            <a:off x="1371600" y="160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0" name="Line 60"/>
          <p:cNvSpPr>
            <a:spLocks noChangeShapeType="1"/>
          </p:cNvSpPr>
          <p:nvPr/>
        </p:nvSpPr>
        <p:spPr bwMode="auto">
          <a:xfrm>
            <a:off x="1676400" y="160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1" name="AutoShape 61"/>
          <p:cNvSpPr>
            <a:spLocks noChangeArrowheads="1"/>
          </p:cNvSpPr>
          <p:nvPr/>
        </p:nvSpPr>
        <p:spPr bwMode="auto">
          <a:xfrm>
            <a:off x="7315200" y="2057400"/>
            <a:ext cx="152400" cy="152400"/>
          </a:xfrm>
          <a:prstGeom prst="star8">
            <a:avLst>
              <a:gd name="adj" fmla="val 382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2" name="Line 62"/>
          <p:cNvSpPr>
            <a:spLocks noChangeShapeType="1"/>
          </p:cNvSpPr>
          <p:nvPr/>
        </p:nvSpPr>
        <p:spPr bwMode="auto">
          <a:xfrm>
            <a:off x="71628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3" name="Line 63"/>
          <p:cNvSpPr>
            <a:spLocks noChangeShapeType="1"/>
          </p:cNvSpPr>
          <p:nvPr/>
        </p:nvSpPr>
        <p:spPr bwMode="auto">
          <a:xfrm>
            <a:off x="74676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4" name="Text Box 64"/>
          <p:cNvSpPr txBox="1">
            <a:spLocks noChangeArrowheads="1"/>
          </p:cNvSpPr>
          <p:nvPr/>
        </p:nvSpPr>
        <p:spPr bwMode="auto">
          <a:xfrm>
            <a:off x="4038600" y="2590800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24 VDC</a:t>
            </a:r>
          </a:p>
        </p:txBody>
      </p:sp>
      <p:sp>
        <p:nvSpPr>
          <p:cNvPr id="3135" name="Line 65"/>
          <p:cNvSpPr>
            <a:spLocks noChangeShapeType="1"/>
          </p:cNvSpPr>
          <p:nvPr/>
        </p:nvSpPr>
        <p:spPr bwMode="auto">
          <a:xfrm flipH="1">
            <a:off x="38100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6" name="Line 66"/>
          <p:cNvSpPr>
            <a:spLocks noChangeShapeType="1"/>
          </p:cNvSpPr>
          <p:nvPr/>
        </p:nvSpPr>
        <p:spPr bwMode="auto">
          <a:xfrm>
            <a:off x="4648200" y="2667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7" name="Line 67"/>
          <p:cNvSpPr>
            <a:spLocks noChangeShapeType="1"/>
          </p:cNvSpPr>
          <p:nvPr/>
        </p:nvSpPr>
        <p:spPr bwMode="auto">
          <a:xfrm>
            <a:off x="51816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8" name="Line 68"/>
          <p:cNvSpPr>
            <a:spLocks noChangeShapeType="1"/>
          </p:cNvSpPr>
          <p:nvPr/>
        </p:nvSpPr>
        <p:spPr bwMode="auto">
          <a:xfrm flipH="1">
            <a:off x="32766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9" name="Line 69"/>
          <p:cNvSpPr>
            <a:spLocks noChangeShapeType="1"/>
          </p:cNvSpPr>
          <p:nvPr/>
        </p:nvSpPr>
        <p:spPr bwMode="auto">
          <a:xfrm>
            <a:off x="381000" y="37338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0" name="Line 70"/>
          <p:cNvSpPr>
            <a:spLocks noChangeShapeType="1"/>
          </p:cNvSpPr>
          <p:nvPr/>
        </p:nvSpPr>
        <p:spPr bwMode="auto">
          <a:xfrm>
            <a:off x="381000" y="41910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1" name="Line 71"/>
          <p:cNvSpPr>
            <a:spLocks noChangeShapeType="1"/>
          </p:cNvSpPr>
          <p:nvPr/>
        </p:nvSpPr>
        <p:spPr bwMode="auto">
          <a:xfrm>
            <a:off x="2667000" y="4191000"/>
            <a:ext cx="365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2" name="Line 72"/>
          <p:cNvSpPr>
            <a:spLocks noChangeShapeType="1"/>
          </p:cNvSpPr>
          <p:nvPr/>
        </p:nvSpPr>
        <p:spPr bwMode="auto">
          <a:xfrm>
            <a:off x="6477000" y="41910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3" name="Line 73"/>
          <p:cNvSpPr>
            <a:spLocks noChangeShapeType="1"/>
          </p:cNvSpPr>
          <p:nvPr/>
        </p:nvSpPr>
        <p:spPr bwMode="auto">
          <a:xfrm>
            <a:off x="6477000" y="37338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4" name="Line 74"/>
          <p:cNvSpPr>
            <a:spLocks noChangeShapeType="1"/>
          </p:cNvSpPr>
          <p:nvPr/>
        </p:nvSpPr>
        <p:spPr bwMode="auto">
          <a:xfrm>
            <a:off x="2667000" y="3733800"/>
            <a:ext cx="365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5" name="Rectangle 75"/>
          <p:cNvSpPr>
            <a:spLocks noChangeArrowheads="1"/>
          </p:cNvSpPr>
          <p:nvPr/>
        </p:nvSpPr>
        <p:spPr bwMode="auto">
          <a:xfrm>
            <a:off x="23622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6" name="Rectangle 76"/>
          <p:cNvSpPr>
            <a:spLocks noChangeArrowheads="1"/>
          </p:cNvSpPr>
          <p:nvPr/>
        </p:nvSpPr>
        <p:spPr bwMode="auto">
          <a:xfrm>
            <a:off x="3810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7" name="Rectangle 77"/>
          <p:cNvSpPr>
            <a:spLocks noChangeArrowheads="1"/>
          </p:cNvSpPr>
          <p:nvPr/>
        </p:nvSpPr>
        <p:spPr bwMode="auto">
          <a:xfrm>
            <a:off x="84582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8" name="Rectangle 78"/>
          <p:cNvSpPr>
            <a:spLocks noChangeArrowheads="1"/>
          </p:cNvSpPr>
          <p:nvPr/>
        </p:nvSpPr>
        <p:spPr bwMode="auto">
          <a:xfrm>
            <a:off x="26670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9" name="Rectangle 79"/>
          <p:cNvSpPr>
            <a:spLocks noChangeArrowheads="1"/>
          </p:cNvSpPr>
          <p:nvPr/>
        </p:nvSpPr>
        <p:spPr bwMode="auto">
          <a:xfrm>
            <a:off x="61722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50" name="Rectangle 80"/>
          <p:cNvSpPr>
            <a:spLocks noChangeArrowheads="1"/>
          </p:cNvSpPr>
          <p:nvPr/>
        </p:nvSpPr>
        <p:spPr bwMode="auto">
          <a:xfrm>
            <a:off x="64770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51" name="Rectangle 81"/>
          <p:cNvSpPr>
            <a:spLocks noChangeArrowheads="1"/>
          </p:cNvSpPr>
          <p:nvPr/>
        </p:nvSpPr>
        <p:spPr bwMode="auto">
          <a:xfrm>
            <a:off x="1828800" y="3733800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52" name="AutoShape 82"/>
          <p:cNvSpPr>
            <a:spLocks noChangeArrowheads="1"/>
          </p:cNvSpPr>
          <p:nvPr/>
        </p:nvSpPr>
        <p:spPr bwMode="auto">
          <a:xfrm>
            <a:off x="1295400" y="3810000"/>
            <a:ext cx="381000" cy="304800"/>
          </a:xfrm>
          <a:custGeom>
            <a:avLst/>
            <a:gdLst>
              <a:gd name="T0" fmla="*/ 88905506 w 21600"/>
              <a:gd name="T1" fmla="*/ 0 h 21600"/>
              <a:gd name="T2" fmla="*/ 0 w 21600"/>
              <a:gd name="T3" fmla="*/ 30346399 h 21600"/>
              <a:gd name="T4" fmla="*/ 88905506 w 21600"/>
              <a:gd name="T5" fmla="*/ 60692798 h 21600"/>
              <a:gd name="T6" fmla="*/ 118540664 w 21600"/>
              <a:gd name="T7" fmla="*/ 3034639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53" name="Text Box 83"/>
          <p:cNvSpPr txBox="1">
            <a:spLocks noChangeArrowheads="1"/>
          </p:cNvSpPr>
          <p:nvPr/>
        </p:nvSpPr>
        <p:spPr bwMode="auto">
          <a:xfrm>
            <a:off x="6096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1</a:t>
            </a:r>
            <a:endParaRPr lang="en-US" sz="1400"/>
          </a:p>
        </p:txBody>
      </p:sp>
      <p:sp>
        <p:nvSpPr>
          <p:cNvPr id="3154" name="Text Box 84"/>
          <p:cNvSpPr txBox="1">
            <a:spLocks noChangeArrowheads="1"/>
          </p:cNvSpPr>
          <p:nvPr/>
        </p:nvSpPr>
        <p:spPr bwMode="auto">
          <a:xfrm>
            <a:off x="21336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2</a:t>
            </a:r>
            <a:endParaRPr lang="en-US" sz="1400"/>
          </a:p>
        </p:txBody>
      </p:sp>
      <p:sp>
        <p:nvSpPr>
          <p:cNvPr id="3155" name="Text Box 85"/>
          <p:cNvSpPr txBox="1">
            <a:spLocks noChangeArrowheads="1"/>
          </p:cNvSpPr>
          <p:nvPr/>
        </p:nvSpPr>
        <p:spPr bwMode="auto">
          <a:xfrm>
            <a:off x="28194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3</a:t>
            </a:r>
            <a:r>
              <a:rPr lang="en-US" sz="1400" b="1">
                <a:solidFill>
                  <a:schemeClr val="accent2"/>
                </a:solidFill>
              </a:rPr>
              <a:t>*</a:t>
            </a:r>
            <a:endParaRPr lang="en-US" sz="1400"/>
          </a:p>
        </p:txBody>
      </p:sp>
      <p:sp>
        <p:nvSpPr>
          <p:cNvPr id="3156" name="Text Box 86"/>
          <p:cNvSpPr txBox="1">
            <a:spLocks noChangeArrowheads="1"/>
          </p:cNvSpPr>
          <p:nvPr/>
        </p:nvSpPr>
        <p:spPr bwMode="auto">
          <a:xfrm>
            <a:off x="41910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4</a:t>
            </a:r>
            <a:endParaRPr lang="en-US" sz="1400"/>
          </a:p>
        </p:txBody>
      </p:sp>
      <p:sp>
        <p:nvSpPr>
          <p:cNvPr id="3157" name="Text Box 87"/>
          <p:cNvSpPr txBox="1">
            <a:spLocks noChangeArrowheads="1"/>
          </p:cNvSpPr>
          <p:nvPr/>
        </p:nvSpPr>
        <p:spPr bwMode="auto">
          <a:xfrm>
            <a:off x="58674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5</a:t>
            </a:r>
            <a:endParaRPr lang="en-US" sz="1400"/>
          </a:p>
        </p:txBody>
      </p:sp>
      <p:sp>
        <p:nvSpPr>
          <p:cNvPr id="3158" name="Text Box 88"/>
          <p:cNvSpPr txBox="1">
            <a:spLocks noChangeArrowheads="1"/>
          </p:cNvSpPr>
          <p:nvPr/>
        </p:nvSpPr>
        <p:spPr bwMode="auto">
          <a:xfrm>
            <a:off x="66294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6</a:t>
            </a:r>
            <a:endParaRPr lang="en-US" sz="1400" b="1"/>
          </a:p>
        </p:txBody>
      </p:sp>
      <p:sp>
        <p:nvSpPr>
          <p:cNvPr id="3159" name="Text Box 89"/>
          <p:cNvSpPr txBox="1">
            <a:spLocks noChangeArrowheads="1"/>
          </p:cNvSpPr>
          <p:nvPr/>
        </p:nvSpPr>
        <p:spPr bwMode="auto">
          <a:xfrm>
            <a:off x="82296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7</a:t>
            </a:r>
            <a:endParaRPr lang="en-US" sz="1400" b="1"/>
          </a:p>
        </p:txBody>
      </p:sp>
      <p:sp>
        <p:nvSpPr>
          <p:cNvPr id="3160" name="Text Box 90"/>
          <p:cNvSpPr txBox="1">
            <a:spLocks noChangeArrowheads="1"/>
          </p:cNvSpPr>
          <p:nvPr/>
        </p:nvSpPr>
        <p:spPr bwMode="auto">
          <a:xfrm>
            <a:off x="609600" y="4648200"/>
            <a:ext cx="7543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As the board reaches the Output sensor (position </a:t>
            </a:r>
            <a:r>
              <a:rPr lang="en-US">
                <a:solidFill>
                  <a:srgbClr val="CC0066"/>
                </a:solidFill>
              </a:rPr>
              <a:t>2</a:t>
            </a:r>
            <a:r>
              <a:rPr lang="en-US"/>
              <a:t>), the Upstream machine closes contact </a:t>
            </a:r>
            <a:r>
              <a:rPr lang="en-US">
                <a:solidFill>
                  <a:srgbClr val="339933"/>
                </a:solidFill>
              </a:rPr>
              <a:t>A</a:t>
            </a:r>
            <a:r>
              <a:rPr lang="en-US"/>
              <a:t> and checks to see if contact </a:t>
            </a:r>
            <a:r>
              <a:rPr lang="en-US">
                <a:solidFill>
                  <a:srgbClr val="339933"/>
                </a:solidFill>
              </a:rPr>
              <a:t>B</a:t>
            </a:r>
            <a:r>
              <a:rPr lang="en-US"/>
              <a:t> of the MPM is closed. If it is, then board transfer begins.</a:t>
            </a:r>
          </a:p>
        </p:txBody>
      </p:sp>
      <p:sp>
        <p:nvSpPr>
          <p:cNvPr id="3161" name="Text Box 36"/>
          <p:cNvSpPr txBox="1">
            <a:spLocks noChangeArrowheads="1"/>
          </p:cNvSpPr>
          <p:nvPr/>
        </p:nvSpPr>
        <p:spPr bwMode="auto">
          <a:xfrm>
            <a:off x="2057400" y="1600200"/>
            <a:ext cx="14478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MPM Ready to Receive</a:t>
            </a:r>
            <a:endParaRPr lang="en-US" sz="1200"/>
          </a:p>
        </p:txBody>
      </p:sp>
      <p:sp>
        <p:nvSpPr>
          <p:cNvPr id="3162" name="Text Box 38"/>
          <p:cNvSpPr txBox="1">
            <a:spLocks noChangeArrowheads="1"/>
          </p:cNvSpPr>
          <p:nvPr/>
        </p:nvSpPr>
        <p:spPr bwMode="auto">
          <a:xfrm>
            <a:off x="5181600" y="1600200"/>
            <a:ext cx="18288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Downstream Ready to Receive</a:t>
            </a:r>
          </a:p>
        </p:txBody>
      </p:sp>
    </p:spTree>
  </p:cSld>
  <p:clrMapOvr>
    <a:masterClrMapping/>
  </p:clrMapOvr>
  <p:transition spd="slow" advClick="0" advTm="30000">
    <p:dissolve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81000" y="990600"/>
            <a:ext cx="1600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581400" y="990600"/>
            <a:ext cx="1600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10668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Upstream Machine</a:t>
            </a:r>
            <a:endParaRPr lang="en-US" sz="120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810000" y="10668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MPM Printer</a:t>
            </a:r>
            <a:endParaRPr lang="en-US" sz="12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934200" y="990600"/>
            <a:ext cx="1600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858000" y="1066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Downstream Machine</a:t>
            </a:r>
            <a:endParaRPr lang="en-US" sz="1200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752600" y="1447800"/>
            <a:ext cx="22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</a:t>
            </a:r>
          </a:p>
          <a:p>
            <a:pPr>
              <a:spcBef>
                <a:spcPct val="50000"/>
              </a:spcBef>
            </a:pPr>
            <a:r>
              <a:rPr lang="en-US" sz="1200"/>
              <a:t>2</a:t>
            </a:r>
          </a:p>
          <a:p>
            <a:pPr>
              <a:spcBef>
                <a:spcPct val="50000"/>
              </a:spcBef>
            </a:pPr>
            <a:r>
              <a:rPr lang="en-US" sz="1200"/>
              <a:t>3</a:t>
            </a:r>
          </a:p>
          <a:p>
            <a:pPr>
              <a:spcBef>
                <a:spcPct val="50000"/>
              </a:spcBef>
            </a:pPr>
            <a:r>
              <a:rPr lang="en-US" sz="1200"/>
              <a:t>4</a:t>
            </a:r>
          </a:p>
          <a:p>
            <a:pPr>
              <a:spcBef>
                <a:spcPct val="50000"/>
              </a:spcBef>
            </a:pPr>
            <a:r>
              <a:rPr lang="en-US" sz="1200"/>
              <a:t>5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581400" y="1447800"/>
            <a:ext cx="22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</a:t>
            </a:r>
          </a:p>
          <a:p>
            <a:pPr>
              <a:spcBef>
                <a:spcPct val="50000"/>
              </a:spcBef>
            </a:pPr>
            <a:r>
              <a:rPr lang="en-US" sz="1200"/>
              <a:t>2</a:t>
            </a:r>
          </a:p>
          <a:p>
            <a:pPr>
              <a:spcBef>
                <a:spcPct val="50000"/>
              </a:spcBef>
            </a:pPr>
            <a:r>
              <a:rPr lang="en-US" sz="1200"/>
              <a:t>3</a:t>
            </a:r>
          </a:p>
          <a:p>
            <a:pPr>
              <a:spcBef>
                <a:spcPct val="50000"/>
              </a:spcBef>
            </a:pPr>
            <a:r>
              <a:rPr lang="en-US" sz="1200"/>
              <a:t>4</a:t>
            </a:r>
          </a:p>
          <a:p>
            <a:pPr>
              <a:spcBef>
                <a:spcPct val="50000"/>
              </a:spcBef>
            </a:pPr>
            <a:r>
              <a:rPr lang="en-US" sz="1200"/>
              <a:t>5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953000" y="1447800"/>
            <a:ext cx="22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</a:t>
            </a:r>
          </a:p>
          <a:p>
            <a:pPr>
              <a:spcBef>
                <a:spcPct val="50000"/>
              </a:spcBef>
            </a:pPr>
            <a:r>
              <a:rPr lang="en-US" sz="1200"/>
              <a:t>2</a:t>
            </a:r>
          </a:p>
          <a:p>
            <a:pPr>
              <a:spcBef>
                <a:spcPct val="50000"/>
              </a:spcBef>
            </a:pPr>
            <a:r>
              <a:rPr lang="en-US" sz="1200"/>
              <a:t>3</a:t>
            </a:r>
          </a:p>
          <a:p>
            <a:pPr>
              <a:spcBef>
                <a:spcPct val="50000"/>
              </a:spcBef>
            </a:pPr>
            <a:r>
              <a:rPr lang="en-US" sz="1200"/>
              <a:t>4</a:t>
            </a:r>
          </a:p>
          <a:p>
            <a:pPr>
              <a:spcBef>
                <a:spcPct val="50000"/>
              </a:spcBef>
            </a:pPr>
            <a:r>
              <a:rPr lang="en-US" sz="1200"/>
              <a:t>5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6934200" y="1447800"/>
            <a:ext cx="22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</a:t>
            </a:r>
          </a:p>
          <a:p>
            <a:pPr>
              <a:spcBef>
                <a:spcPct val="50000"/>
              </a:spcBef>
            </a:pPr>
            <a:r>
              <a:rPr lang="en-US" sz="1200"/>
              <a:t>2</a:t>
            </a:r>
          </a:p>
          <a:p>
            <a:pPr>
              <a:spcBef>
                <a:spcPct val="50000"/>
              </a:spcBef>
            </a:pPr>
            <a:r>
              <a:rPr lang="en-US" sz="1200"/>
              <a:t>3</a:t>
            </a:r>
          </a:p>
          <a:p>
            <a:pPr>
              <a:spcBef>
                <a:spcPct val="50000"/>
              </a:spcBef>
            </a:pPr>
            <a:r>
              <a:rPr lang="en-US" sz="1200"/>
              <a:t>4</a:t>
            </a:r>
          </a:p>
          <a:p>
            <a:pPr>
              <a:spcBef>
                <a:spcPct val="50000"/>
              </a:spcBef>
            </a:pPr>
            <a:r>
              <a:rPr lang="en-US" sz="1200"/>
              <a:t>5</a:t>
            </a: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1981200" y="1600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1981200" y="2438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1981200" y="1905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1981200" y="2133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3810000" y="1600200"/>
            <a:ext cx="7620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V="1">
            <a:off x="3810000" y="1828800"/>
            <a:ext cx="7620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3886200" y="1600200"/>
            <a:ext cx="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1676400" y="2362200"/>
            <a:ext cx="76200" cy="762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 flipV="1">
            <a:off x="1676400" y="2133600"/>
            <a:ext cx="76200" cy="762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1600200" y="2133600"/>
            <a:ext cx="1588" cy="3048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1219200" y="2286000"/>
            <a:ext cx="381000" cy="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>
            <a:off x="3962400" y="1752600"/>
            <a:ext cx="381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>
            <a:off x="5181600" y="1600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>
            <a:off x="5181600" y="2438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 flipH="1">
            <a:off x="5181600" y="1905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 flipH="1">
            <a:off x="5181600" y="2133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>
            <a:off x="4876800" y="23622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 flipV="1">
            <a:off x="4876800" y="21336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>
            <a:off x="4800600" y="2133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>
            <a:off x="4419600" y="2286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>
            <a:off x="7162800" y="1600200"/>
            <a:ext cx="7620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9" name="Line 33"/>
          <p:cNvSpPr>
            <a:spLocks noChangeShapeType="1"/>
          </p:cNvSpPr>
          <p:nvPr/>
        </p:nvSpPr>
        <p:spPr bwMode="auto">
          <a:xfrm flipV="1">
            <a:off x="7162800" y="1828800"/>
            <a:ext cx="7620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0" name="Line 34"/>
          <p:cNvSpPr>
            <a:spLocks noChangeShapeType="1"/>
          </p:cNvSpPr>
          <p:nvPr/>
        </p:nvSpPr>
        <p:spPr bwMode="auto">
          <a:xfrm>
            <a:off x="7239000" y="1600200"/>
            <a:ext cx="1588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1" name="Line 35"/>
          <p:cNvSpPr>
            <a:spLocks noChangeShapeType="1"/>
          </p:cNvSpPr>
          <p:nvPr/>
        </p:nvSpPr>
        <p:spPr bwMode="auto">
          <a:xfrm>
            <a:off x="7315200" y="1752600"/>
            <a:ext cx="381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2" name="Text Box 37"/>
          <p:cNvSpPr txBox="1">
            <a:spLocks noChangeArrowheads="1"/>
          </p:cNvSpPr>
          <p:nvPr/>
        </p:nvSpPr>
        <p:spPr bwMode="auto">
          <a:xfrm>
            <a:off x="1905000" y="2133600"/>
            <a:ext cx="1752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Upstream No Board Available</a:t>
            </a:r>
            <a:endParaRPr lang="en-US" sz="1200"/>
          </a:p>
        </p:txBody>
      </p:sp>
      <p:sp>
        <p:nvSpPr>
          <p:cNvPr id="4133" name="Text Box 39"/>
          <p:cNvSpPr txBox="1">
            <a:spLocks noChangeArrowheads="1"/>
          </p:cNvSpPr>
          <p:nvPr/>
        </p:nvSpPr>
        <p:spPr bwMode="auto">
          <a:xfrm>
            <a:off x="5257800" y="2133600"/>
            <a:ext cx="1752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MPM No Board Available</a:t>
            </a:r>
          </a:p>
        </p:txBody>
      </p:sp>
      <p:sp>
        <p:nvSpPr>
          <p:cNvPr id="4134" name="Text Box 40"/>
          <p:cNvSpPr txBox="1">
            <a:spLocks noChangeArrowheads="1"/>
          </p:cNvSpPr>
          <p:nvPr/>
        </p:nvSpPr>
        <p:spPr bwMode="auto">
          <a:xfrm>
            <a:off x="1219200" y="22098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9900"/>
                </a:solidFill>
              </a:rPr>
              <a:t>A#</a:t>
            </a:r>
            <a:endParaRPr lang="en-US" sz="1400" b="1"/>
          </a:p>
        </p:txBody>
      </p:sp>
      <p:sp>
        <p:nvSpPr>
          <p:cNvPr id="4135" name="Text Box 41"/>
          <p:cNvSpPr txBox="1">
            <a:spLocks noChangeArrowheads="1"/>
          </p:cNvSpPr>
          <p:nvPr/>
        </p:nvSpPr>
        <p:spPr bwMode="auto">
          <a:xfrm>
            <a:off x="3962400" y="1676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9900"/>
                </a:solidFill>
              </a:rPr>
              <a:t>B</a:t>
            </a:r>
            <a:endParaRPr lang="en-US" sz="1400" b="1"/>
          </a:p>
        </p:txBody>
      </p:sp>
      <p:sp>
        <p:nvSpPr>
          <p:cNvPr id="4136" name="Text Box 42"/>
          <p:cNvSpPr txBox="1">
            <a:spLocks noChangeArrowheads="1"/>
          </p:cNvSpPr>
          <p:nvPr/>
        </p:nvSpPr>
        <p:spPr bwMode="auto">
          <a:xfrm>
            <a:off x="4419600" y="220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9900"/>
                </a:solidFill>
              </a:rPr>
              <a:t>C</a:t>
            </a:r>
            <a:endParaRPr lang="en-US" sz="1400" b="1"/>
          </a:p>
        </p:txBody>
      </p:sp>
      <p:sp>
        <p:nvSpPr>
          <p:cNvPr id="4137" name="Text Box 43"/>
          <p:cNvSpPr txBox="1">
            <a:spLocks noChangeArrowheads="1"/>
          </p:cNvSpPr>
          <p:nvPr/>
        </p:nvSpPr>
        <p:spPr bwMode="auto">
          <a:xfrm>
            <a:off x="7315200" y="16764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9900"/>
                </a:solidFill>
              </a:rPr>
              <a:t>D</a:t>
            </a:r>
            <a:endParaRPr lang="en-US" sz="1400" b="1"/>
          </a:p>
        </p:txBody>
      </p:sp>
      <p:sp>
        <p:nvSpPr>
          <p:cNvPr id="4138" name="Line 44"/>
          <p:cNvSpPr>
            <a:spLocks noChangeShapeType="1"/>
          </p:cNvSpPr>
          <p:nvPr/>
        </p:nvSpPr>
        <p:spPr bwMode="auto">
          <a:xfrm>
            <a:off x="1524000" y="190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9" name="Line 45"/>
          <p:cNvSpPr>
            <a:spLocks noChangeShapeType="1"/>
          </p:cNvSpPr>
          <p:nvPr/>
        </p:nvSpPr>
        <p:spPr bwMode="auto">
          <a:xfrm>
            <a:off x="1524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40" name="Line 46"/>
          <p:cNvSpPr>
            <a:spLocks noChangeShapeType="1"/>
          </p:cNvSpPr>
          <p:nvPr/>
        </p:nvSpPr>
        <p:spPr bwMode="auto">
          <a:xfrm>
            <a:off x="4724400" y="190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41" name="Line 47"/>
          <p:cNvSpPr>
            <a:spLocks noChangeShapeType="1"/>
          </p:cNvSpPr>
          <p:nvPr/>
        </p:nvSpPr>
        <p:spPr bwMode="auto">
          <a:xfrm>
            <a:off x="47244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42" name="Line 48"/>
          <p:cNvSpPr>
            <a:spLocks noChangeShapeType="1"/>
          </p:cNvSpPr>
          <p:nvPr/>
        </p:nvSpPr>
        <p:spPr bwMode="auto">
          <a:xfrm>
            <a:off x="3810000" y="243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43" name="Line 49"/>
          <p:cNvSpPr>
            <a:spLocks noChangeShapeType="1"/>
          </p:cNvSpPr>
          <p:nvPr/>
        </p:nvSpPr>
        <p:spPr bwMode="auto">
          <a:xfrm>
            <a:off x="41148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44" name="Line 50"/>
          <p:cNvSpPr>
            <a:spLocks noChangeShapeType="1"/>
          </p:cNvSpPr>
          <p:nvPr/>
        </p:nvSpPr>
        <p:spPr bwMode="auto">
          <a:xfrm>
            <a:off x="7162800" y="243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45" name="Line 51"/>
          <p:cNvSpPr>
            <a:spLocks noChangeShapeType="1"/>
          </p:cNvSpPr>
          <p:nvPr/>
        </p:nvSpPr>
        <p:spPr bwMode="auto">
          <a:xfrm>
            <a:off x="74676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46" name="AutoShape 52"/>
          <p:cNvSpPr>
            <a:spLocks noChangeArrowheads="1"/>
          </p:cNvSpPr>
          <p:nvPr/>
        </p:nvSpPr>
        <p:spPr bwMode="auto">
          <a:xfrm>
            <a:off x="4724400" y="1524000"/>
            <a:ext cx="152400" cy="152400"/>
          </a:xfrm>
          <a:prstGeom prst="star8">
            <a:avLst>
              <a:gd name="adj" fmla="val 3825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47" name="Line 53"/>
          <p:cNvSpPr>
            <a:spLocks noChangeShapeType="1"/>
          </p:cNvSpPr>
          <p:nvPr/>
        </p:nvSpPr>
        <p:spPr bwMode="auto">
          <a:xfrm>
            <a:off x="4572000" y="160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48" name="Line 54"/>
          <p:cNvSpPr>
            <a:spLocks noChangeShapeType="1"/>
          </p:cNvSpPr>
          <p:nvPr/>
        </p:nvSpPr>
        <p:spPr bwMode="auto">
          <a:xfrm>
            <a:off x="4876800" y="160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49" name="AutoShape 55"/>
          <p:cNvSpPr>
            <a:spLocks noChangeArrowheads="1"/>
          </p:cNvSpPr>
          <p:nvPr/>
        </p:nvSpPr>
        <p:spPr bwMode="auto">
          <a:xfrm>
            <a:off x="3962400" y="2057400"/>
            <a:ext cx="152400" cy="152400"/>
          </a:xfrm>
          <a:prstGeom prst="star8">
            <a:avLst>
              <a:gd name="adj" fmla="val 382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0" name="Line 56"/>
          <p:cNvSpPr>
            <a:spLocks noChangeShapeType="1"/>
          </p:cNvSpPr>
          <p:nvPr/>
        </p:nvSpPr>
        <p:spPr bwMode="auto">
          <a:xfrm>
            <a:off x="38100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1" name="Line 57"/>
          <p:cNvSpPr>
            <a:spLocks noChangeShapeType="1"/>
          </p:cNvSpPr>
          <p:nvPr/>
        </p:nvSpPr>
        <p:spPr bwMode="auto">
          <a:xfrm>
            <a:off x="41148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2" name="AutoShape 58"/>
          <p:cNvSpPr>
            <a:spLocks noChangeArrowheads="1"/>
          </p:cNvSpPr>
          <p:nvPr/>
        </p:nvSpPr>
        <p:spPr bwMode="auto">
          <a:xfrm>
            <a:off x="1524000" y="1524000"/>
            <a:ext cx="152400" cy="152400"/>
          </a:xfrm>
          <a:prstGeom prst="star8">
            <a:avLst>
              <a:gd name="adj" fmla="val 3825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3" name="Line 59"/>
          <p:cNvSpPr>
            <a:spLocks noChangeShapeType="1"/>
          </p:cNvSpPr>
          <p:nvPr/>
        </p:nvSpPr>
        <p:spPr bwMode="auto">
          <a:xfrm>
            <a:off x="1371600" y="160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4" name="Line 60"/>
          <p:cNvSpPr>
            <a:spLocks noChangeShapeType="1"/>
          </p:cNvSpPr>
          <p:nvPr/>
        </p:nvSpPr>
        <p:spPr bwMode="auto">
          <a:xfrm>
            <a:off x="1676400" y="160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5" name="AutoShape 61"/>
          <p:cNvSpPr>
            <a:spLocks noChangeArrowheads="1"/>
          </p:cNvSpPr>
          <p:nvPr/>
        </p:nvSpPr>
        <p:spPr bwMode="auto">
          <a:xfrm>
            <a:off x="7315200" y="2057400"/>
            <a:ext cx="152400" cy="152400"/>
          </a:xfrm>
          <a:prstGeom prst="star8">
            <a:avLst>
              <a:gd name="adj" fmla="val 382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6" name="Line 62"/>
          <p:cNvSpPr>
            <a:spLocks noChangeShapeType="1"/>
          </p:cNvSpPr>
          <p:nvPr/>
        </p:nvSpPr>
        <p:spPr bwMode="auto">
          <a:xfrm>
            <a:off x="71628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7" name="Line 63"/>
          <p:cNvSpPr>
            <a:spLocks noChangeShapeType="1"/>
          </p:cNvSpPr>
          <p:nvPr/>
        </p:nvSpPr>
        <p:spPr bwMode="auto">
          <a:xfrm>
            <a:off x="74676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8" name="Text Box 64"/>
          <p:cNvSpPr txBox="1">
            <a:spLocks noChangeArrowheads="1"/>
          </p:cNvSpPr>
          <p:nvPr/>
        </p:nvSpPr>
        <p:spPr bwMode="auto">
          <a:xfrm>
            <a:off x="4038600" y="2590800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24 VDC</a:t>
            </a:r>
          </a:p>
        </p:txBody>
      </p:sp>
      <p:sp>
        <p:nvSpPr>
          <p:cNvPr id="4159" name="Line 65"/>
          <p:cNvSpPr>
            <a:spLocks noChangeShapeType="1"/>
          </p:cNvSpPr>
          <p:nvPr/>
        </p:nvSpPr>
        <p:spPr bwMode="auto">
          <a:xfrm flipH="1">
            <a:off x="38100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60" name="Line 66"/>
          <p:cNvSpPr>
            <a:spLocks noChangeShapeType="1"/>
          </p:cNvSpPr>
          <p:nvPr/>
        </p:nvSpPr>
        <p:spPr bwMode="auto">
          <a:xfrm>
            <a:off x="4648200" y="2667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61" name="Line 67"/>
          <p:cNvSpPr>
            <a:spLocks noChangeShapeType="1"/>
          </p:cNvSpPr>
          <p:nvPr/>
        </p:nvSpPr>
        <p:spPr bwMode="auto">
          <a:xfrm>
            <a:off x="51816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62" name="Line 68"/>
          <p:cNvSpPr>
            <a:spLocks noChangeShapeType="1"/>
          </p:cNvSpPr>
          <p:nvPr/>
        </p:nvSpPr>
        <p:spPr bwMode="auto">
          <a:xfrm flipH="1">
            <a:off x="32766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63" name="Line 69"/>
          <p:cNvSpPr>
            <a:spLocks noChangeShapeType="1"/>
          </p:cNvSpPr>
          <p:nvPr/>
        </p:nvSpPr>
        <p:spPr bwMode="auto">
          <a:xfrm>
            <a:off x="381000" y="37338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64" name="Line 70"/>
          <p:cNvSpPr>
            <a:spLocks noChangeShapeType="1"/>
          </p:cNvSpPr>
          <p:nvPr/>
        </p:nvSpPr>
        <p:spPr bwMode="auto">
          <a:xfrm>
            <a:off x="381000" y="41910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65" name="Line 71"/>
          <p:cNvSpPr>
            <a:spLocks noChangeShapeType="1"/>
          </p:cNvSpPr>
          <p:nvPr/>
        </p:nvSpPr>
        <p:spPr bwMode="auto">
          <a:xfrm>
            <a:off x="2667000" y="4191000"/>
            <a:ext cx="365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66" name="Line 72"/>
          <p:cNvSpPr>
            <a:spLocks noChangeShapeType="1"/>
          </p:cNvSpPr>
          <p:nvPr/>
        </p:nvSpPr>
        <p:spPr bwMode="auto">
          <a:xfrm>
            <a:off x="6477000" y="41910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67" name="Line 73"/>
          <p:cNvSpPr>
            <a:spLocks noChangeShapeType="1"/>
          </p:cNvSpPr>
          <p:nvPr/>
        </p:nvSpPr>
        <p:spPr bwMode="auto">
          <a:xfrm>
            <a:off x="6477000" y="37338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68" name="Line 74"/>
          <p:cNvSpPr>
            <a:spLocks noChangeShapeType="1"/>
          </p:cNvSpPr>
          <p:nvPr/>
        </p:nvSpPr>
        <p:spPr bwMode="auto">
          <a:xfrm>
            <a:off x="2667000" y="3733800"/>
            <a:ext cx="365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69" name="Rectangle 75"/>
          <p:cNvSpPr>
            <a:spLocks noChangeArrowheads="1"/>
          </p:cNvSpPr>
          <p:nvPr/>
        </p:nvSpPr>
        <p:spPr bwMode="auto">
          <a:xfrm>
            <a:off x="23622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70" name="Rectangle 76"/>
          <p:cNvSpPr>
            <a:spLocks noChangeArrowheads="1"/>
          </p:cNvSpPr>
          <p:nvPr/>
        </p:nvSpPr>
        <p:spPr bwMode="auto">
          <a:xfrm>
            <a:off x="3810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71" name="Rectangle 77"/>
          <p:cNvSpPr>
            <a:spLocks noChangeArrowheads="1"/>
          </p:cNvSpPr>
          <p:nvPr/>
        </p:nvSpPr>
        <p:spPr bwMode="auto">
          <a:xfrm>
            <a:off x="84582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72" name="Rectangle 78"/>
          <p:cNvSpPr>
            <a:spLocks noChangeArrowheads="1"/>
          </p:cNvSpPr>
          <p:nvPr/>
        </p:nvSpPr>
        <p:spPr bwMode="auto">
          <a:xfrm>
            <a:off x="26670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73" name="Rectangle 79"/>
          <p:cNvSpPr>
            <a:spLocks noChangeArrowheads="1"/>
          </p:cNvSpPr>
          <p:nvPr/>
        </p:nvSpPr>
        <p:spPr bwMode="auto">
          <a:xfrm>
            <a:off x="61722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74" name="Rectangle 80"/>
          <p:cNvSpPr>
            <a:spLocks noChangeArrowheads="1"/>
          </p:cNvSpPr>
          <p:nvPr/>
        </p:nvSpPr>
        <p:spPr bwMode="auto">
          <a:xfrm>
            <a:off x="64770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75" name="Rectangle 81"/>
          <p:cNvSpPr>
            <a:spLocks noChangeArrowheads="1"/>
          </p:cNvSpPr>
          <p:nvPr/>
        </p:nvSpPr>
        <p:spPr bwMode="auto">
          <a:xfrm>
            <a:off x="2743200" y="3733800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76" name="AutoShape 82"/>
          <p:cNvSpPr>
            <a:spLocks noChangeArrowheads="1"/>
          </p:cNvSpPr>
          <p:nvPr/>
        </p:nvSpPr>
        <p:spPr bwMode="auto">
          <a:xfrm>
            <a:off x="1295400" y="3810000"/>
            <a:ext cx="381000" cy="304800"/>
          </a:xfrm>
          <a:custGeom>
            <a:avLst/>
            <a:gdLst>
              <a:gd name="T0" fmla="*/ 88905506 w 21600"/>
              <a:gd name="T1" fmla="*/ 0 h 21600"/>
              <a:gd name="T2" fmla="*/ 0 w 21600"/>
              <a:gd name="T3" fmla="*/ 30346399 h 21600"/>
              <a:gd name="T4" fmla="*/ 88905506 w 21600"/>
              <a:gd name="T5" fmla="*/ 60692798 h 21600"/>
              <a:gd name="T6" fmla="*/ 118540664 w 21600"/>
              <a:gd name="T7" fmla="*/ 3034639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77" name="Text Box 83"/>
          <p:cNvSpPr txBox="1">
            <a:spLocks noChangeArrowheads="1"/>
          </p:cNvSpPr>
          <p:nvPr/>
        </p:nvSpPr>
        <p:spPr bwMode="auto">
          <a:xfrm>
            <a:off x="6096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1</a:t>
            </a:r>
            <a:endParaRPr lang="en-US" sz="1400"/>
          </a:p>
        </p:txBody>
      </p:sp>
      <p:sp>
        <p:nvSpPr>
          <p:cNvPr id="4178" name="Text Box 84"/>
          <p:cNvSpPr txBox="1">
            <a:spLocks noChangeArrowheads="1"/>
          </p:cNvSpPr>
          <p:nvPr/>
        </p:nvSpPr>
        <p:spPr bwMode="auto">
          <a:xfrm>
            <a:off x="21336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2</a:t>
            </a:r>
            <a:endParaRPr lang="en-US" sz="1400"/>
          </a:p>
        </p:txBody>
      </p:sp>
      <p:sp>
        <p:nvSpPr>
          <p:cNvPr id="4179" name="Text Box 85"/>
          <p:cNvSpPr txBox="1">
            <a:spLocks noChangeArrowheads="1"/>
          </p:cNvSpPr>
          <p:nvPr/>
        </p:nvSpPr>
        <p:spPr bwMode="auto">
          <a:xfrm>
            <a:off x="28194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3</a:t>
            </a:r>
            <a:r>
              <a:rPr lang="en-US" sz="1400" b="1">
                <a:solidFill>
                  <a:schemeClr val="accent2"/>
                </a:solidFill>
              </a:rPr>
              <a:t>*</a:t>
            </a:r>
            <a:endParaRPr lang="en-US" sz="1400"/>
          </a:p>
        </p:txBody>
      </p:sp>
      <p:sp>
        <p:nvSpPr>
          <p:cNvPr id="4180" name="Text Box 86"/>
          <p:cNvSpPr txBox="1">
            <a:spLocks noChangeArrowheads="1"/>
          </p:cNvSpPr>
          <p:nvPr/>
        </p:nvSpPr>
        <p:spPr bwMode="auto">
          <a:xfrm>
            <a:off x="41910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4</a:t>
            </a:r>
            <a:endParaRPr lang="en-US" sz="1400"/>
          </a:p>
        </p:txBody>
      </p:sp>
      <p:sp>
        <p:nvSpPr>
          <p:cNvPr id="4181" name="Text Box 87"/>
          <p:cNvSpPr txBox="1">
            <a:spLocks noChangeArrowheads="1"/>
          </p:cNvSpPr>
          <p:nvPr/>
        </p:nvSpPr>
        <p:spPr bwMode="auto">
          <a:xfrm>
            <a:off x="58674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5</a:t>
            </a:r>
            <a:endParaRPr lang="en-US" sz="1400"/>
          </a:p>
        </p:txBody>
      </p:sp>
      <p:sp>
        <p:nvSpPr>
          <p:cNvPr id="4182" name="Text Box 88"/>
          <p:cNvSpPr txBox="1">
            <a:spLocks noChangeArrowheads="1"/>
          </p:cNvSpPr>
          <p:nvPr/>
        </p:nvSpPr>
        <p:spPr bwMode="auto">
          <a:xfrm>
            <a:off x="66294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6</a:t>
            </a:r>
            <a:endParaRPr lang="en-US" sz="1400" b="1"/>
          </a:p>
        </p:txBody>
      </p:sp>
      <p:sp>
        <p:nvSpPr>
          <p:cNvPr id="4183" name="Text Box 89"/>
          <p:cNvSpPr txBox="1">
            <a:spLocks noChangeArrowheads="1"/>
          </p:cNvSpPr>
          <p:nvPr/>
        </p:nvSpPr>
        <p:spPr bwMode="auto">
          <a:xfrm>
            <a:off x="82296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7</a:t>
            </a:r>
            <a:endParaRPr lang="en-US" sz="1400" b="1"/>
          </a:p>
        </p:txBody>
      </p:sp>
      <p:sp>
        <p:nvSpPr>
          <p:cNvPr id="4184" name="Text Box 90"/>
          <p:cNvSpPr txBox="1">
            <a:spLocks noChangeArrowheads="1"/>
          </p:cNvSpPr>
          <p:nvPr/>
        </p:nvSpPr>
        <p:spPr bwMode="auto">
          <a:xfrm>
            <a:off x="381000" y="4648200"/>
            <a:ext cx="86106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As the board moves from the Upstream machine onto the MPM printer, closed contacts (</a:t>
            </a:r>
            <a:r>
              <a:rPr lang="en-US">
                <a:solidFill>
                  <a:srgbClr val="339933"/>
                </a:solidFill>
              </a:rPr>
              <a:t>A</a:t>
            </a:r>
            <a:r>
              <a:rPr lang="en-US"/>
              <a:t> and </a:t>
            </a:r>
            <a:r>
              <a:rPr lang="en-US">
                <a:solidFill>
                  <a:srgbClr val="339933"/>
                </a:solidFill>
              </a:rPr>
              <a:t>B</a:t>
            </a:r>
            <a:r>
              <a:rPr lang="en-US"/>
              <a:t>) must open for at least 50ms before another board can transfer.</a:t>
            </a:r>
            <a:endParaRPr lang="en-US">
              <a:solidFill>
                <a:srgbClr val="0066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66FF"/>
                </a:solidFill>
              </a:rPr>
              <a:t># </a:t>
            </a:r>
            <a:r>
              <a:rPr lang="en-US" sz="1600"/>
              <a:t>Opening time of contact </a:t>
            </a:r>
            <a:r>
              <a:rPr lang="en-US" sz="1600">
                <a:solidFill>
                  <a:srgbClr val="00B050"/>
                </a:solidFill>
              </a:rPr>
              <a:t>A</a:t>
            </a:r>
            <a:r>
              <a:rPr lang="en-US" sz="1600"/>
              <a:t> during the transfer sequence varies by machine manufacturer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66FF"/>
                </a:solidFill>
              </a:rPr>
              <a:t>*</a:t>
            </a:r>
            <a:r>
              <a:rPr lang="en-US" sz="1600"/>
              <a:t> For the MPM, if Standard SMEMA is set, contact B opens as soon as the transfer begins  </a:t>
            </a:r>
          </a:p>
          <a:p>
            <a:pPr>
              <a:spcBef>
                <a:spcPct val="50000"/>
              </a:spcBef>
            </a:pPr>
            <a:r>
              <a:rPr lang="en-US" sz="1600"/>
              <a:t>If Extended SMEMA is set, contact </a:t>
            </a:r>
            <a:r>
              <a:rPr lang="en-US" sz="1600">
                <a:solidFill>
                  <a:srgbClr val="00B050"/>
                </a:solidFill>
              </a:rPr>
              <a:t>B</a:t>
            </a:r>
            <a:r>
              <a:rPr lang="en-US" sz="1600"/>
              <a:t> opens when the board’s leading edge reaches position </a:t>
            </a:r>
            <a:r>
              <a:rPr lang="en-US" sz="1600">
                <a:solidFill>
                  <a:srgbClr val="CC0066"/>
                </a:solidFill>
              </a:rPr>
              <a:t>3</a:t>
            </a:r>
            <a:r>
              <a:rPr lang="en-US" sz="1600"/>
              <a:t> sensor. If Extended SMEMA 2 is set, contact </a:t>
            </a:r>
            <a:r>
              <a:rPr lang="en-US" sz="1600">
                <a:solidFill>
                  <a:srgbClr val="00B050"/>
                </a:solidFill>
              </a:rPr>
              <a:t>B</a:t>
            </a:r>
            <a:r>
              <a:rPr lang="en-US" sz="1600"/>
              <a:t> opens when the board’s trailing edge passes position </a:t>
            </a:r>
            <a:r>
              <a:rPr lang="en-US" sz="1600">
                <a:solidFill>
                  <a:srgbClr val="CC0066"/>
                </a:solidFill>
              </a:rPr>
              <a:t>3</a:t>
            </a:r>
            <a:r>
              <a:rPr lang="en-US" sz="1600"/>
              <a:t> sensor. </a:t>
            </a:r>
          </a:p>
        </p:txBody>
      </p:sp>
      <p:sp>
        <p:nvSpPr>
          <p:cNvPr id="4185" name="TextBox 92"/>
          <p:cNvSpPr txBox="1">
            <a:spLocks noChangeArrowheads="1"/>
          </p:cNvSpPr>
          <p:nvPr/>
        </p:nvSpPr>
        <p:spPr bwMode="auto">
          <a:xfrm>
            <a:off x="3886200" y="1447800"/>
            <a:ext cx="152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66FF"/>
                </a:solidFill>
              </a:rPr>
              <a:t>*</a:t>
            </a:r>
          </a:p>
        </p:txBody>
      </p:sp>
      <p:sp>
        <p:nvSpPr>
          <p:cNvPr id="4186" name="Text Box 36"/>
          <p:cNvSpPr txBox="1">
            <a:spLocks noChangeArrowheads="1"/>
          </p:cNvSpPr>
          <p:nvPr/>
        </p:nvSpPr>
        <p:spPr bwMode="auto">
          <a:xfrm>
            <a:off x="2057400" y="1600200"/>
            <a:ext cx="14478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MPM Ready to Receive</a:t>
            </a:r>
            <a:endParaRPr lang="en-US" sz="1200"/>
          </a:p>
        </p:txBody>
      </p:sp>
      <p:sp>
        <p:nvSpPr>
          <p:cNvPr id="4187" name="Text Box 38"/>
          <p:cNvSpPr txBox="1">
            <a:spLocks noChangeArrowheads="1"/>
          </p:cNvSpPr>
          <p:nvPr/>
        </p:nvSpPr>
        <p:spPr bwMode="auto">
          <a:xfrm>
            <a:off x="5181600" y="1600200"/>
            <a:ext cx="18288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Downstream Ready to Receive</a:t>
            </a:r>
          </a:p>
        </p:txBody>
      </p:sp>
    </p:spTree>
  </p:cSld>
  <p:clrMapOvr>
    <a:masterClrMapping/>
  </p:clrMapOvr>
  <p:transition spd="slow" advClick="0" advTm="30000">
    <p:dissolve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1000" y="990600"/>
            <a:ext cx="1600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581400" y="990600"/>
            <a:ext cx="1600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81000" y="10668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Upstream Machine</a:t>
            </a:r>
            <a:endParaRPr lang="en-US" sz="120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810000" y="10668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MPM Printer</a:t>
            </a:r>
            <a:endParaRPr lang="en-US" sz="1200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934200" y="990600"/>
            <a:ext cx="1600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858000" y="1066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Downstream Machine</a:t>
            </a:r>
            <a:endParaRPr lang="en-US" sz="1200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752600" y="1447800"/>
            <a:ext cx="22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</a:t>
            </a:r>
          </a:p>
          <a:p>
            <a:pPr>
              <a:spcBef>
                <a:spcPct val="50000"/>
              </a:spcBef>
            </a:pPr>
            <a:r>
              <a:rPr lang="en-US" sz="1200"/>
              <a:t>2</a:t>
            </a:r>
          </a:p>
          <a:p>
            <a:pPr>
              <a:spcBef>
                <a:spcPct val="50000"/>
              </a:spcBef>
            </a:pPr>
            <a:r>
              <a:rPr lang="en-US" sz="1200"/>
              <a:t>3</a:t>
            </a:r>
          </a:p>
          <a:p>
            <a:pPr>
              <a:spcBef>
                <a:spcPct val="50000"/>
              </a:spcBef>
            </a:pPr>
            <a:r>
              <a:rPr lang="en-US" sz="1200"/>
              <a:t>4</a:t>
            </a:r>
          </a:p>
          <a:p>
            <a:pPr>
              <a:spcBef>
                <a:spcPct val="50000"/>
              </a:spcBef>
            </a:pPr>
            <a:r>
              <a:rPr lang="en-US" sz="1200"/>
              <a:t>5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581400" y="1447800"/>
            <a:ext cx="22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</a:t>
            </a:r>
          </a:p>
          <a:p>
            <a:pPr>
              <a:spcBef>
                <a:spcPct val="50000"/>
              </a:spcBef>
            </a:pPr>
            <a:r>
              <a:rPr lang="en-US" sz="1200"/>
              <a:t>2</a:t>
            </a:r>
          </a:p>
          <a:p>
            <a:pPr>
              <a:spcBef>
                <a:spcPct val="50000"/>
              </a:spcBef>
            </a:pPr>
            <a:r>
              <a:rPr lang="en-US" sz="1200"/>
              <a:t>3</a:t>
            </a:r>
          </a:p>
          <a:p>
            <a:pPr>
              <a:spcBef>
                <a:spcPct val="50000"/>
              </a:spcBef>
            </a:pPr>
            <a:r>
              <a:rPr lang="en-US" sz="1200"/>
              <a:t>4</a:t>
            </a:r>
          </a:p>
          <a:p>
            <a:pPr>
              <a:spcBef>
                <a:spcPct val="50000"/>
              </a:spcBef>
            </a:pPr>
            <a:r>
              <a:rPr lang="en-US" sz="1200"/>
              <a:t>5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953000" y="1447800"/>
            <a:ext cx="22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</a:t>
            </a:r>
          </a:p>
          <a:p>
            <a:pPr>
              <a:spcBef>
                <a:spcPct val="50000"/>
              </a:spcBef>
            </a:pPr>
            <a:r>
              <a:rPr lang="en-US" sz="1200"/>
              <a:t>2</a:t>
            </a:r>
          </a:p>
          <a:p>
            <a:pPr>
              <a:spcBef>
                <a:spcPct val="50000"/>
              </a:spcBef>
            </a:pPr>
            <a:r>
              <a:rPr lang="en-US" sz="1200"/>
              <a:t>3</a:t>
            </a:r>
          </a:p>
          <a:p>
            <a:pPr>
              <a:spcBef>
                <a:spcPct val="50000"/>
              </a:spcBef>
            </a:pPr>
            <a:r>
              <a:rPr lang="en-US" sz="1200"/>
              <a:t>4</a:t>
            </a:r>
          </a:p>
          <a:p>
            <a:pPr>
              <a:spcBef>
                <a:spcPct val="50000"/>
              </a:spcBef>
            </a:pPr>
            <a:r>
              <a:rPr lang="en-US" sz="1200"/>
              <a:t>5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934200" y="1447800"/>
            <a:ext cx="22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</a:t>
            </a:r>
          </a:p>
          <a:p>
            <a:pPr>
              <a:spcBef>
                <a:spcPct val="50000"/>
              </a:spcBef>
            </a:pPr>
            <a:r>
              <a:rPr lang="en-US" sz="1200"/>
              <a:t>2</a:t>
            </a:r>
          </a:p>
          <a:p>
            <a:pPr>
              <a:spcBef>
                <a:spcPct val="50000"/>
              </a:spcBef>
            </a:pPr>
            <a:r>
              <a:rPr lang="en-US" sz="1200"/>
              <a:t>3</a:t>
            </a:r>
          </a:p>
          <a:p>
            <a:pPr>
              <a:spcBef>
                <a:spcPct val="50000"/>
              </a:spcBef>
            </a:pPr>
            <a:r>
              <a:rPr lang="en-US" sz="1200"/>
              <a:t>4</a:t>
            </a:r>
          </a:p>
          <a:p>
            <a:pPr>
              <a:spcBef>
                <a:spcPct val="50000"/>
              </a:spcBef>
            </a:pPr>
            <a:r>
              <a:rPr lang="en-US" sz="1200"/>
              <a:t>5</a:t>
            </a: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1981200" y="1600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1981200" y="2438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1981200" y="1905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1981200" y="2133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3810000" y="1600200"/>
            <a:ext cx="76200" cy="76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V="1">
            <a:off x="3810000" y="1828800"/>
            <a:ext cx="76200" cy="76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3962400" y="1600200"/>
            <a:ext cx="0" cy="304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1676400" y="2362200"/>
            <a:ext cx="76200" cy="76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V="1">
            <a:off x="1676400" y="2133600"/>
            <a:ext cx="76200" cy="76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1600200" y="2133600"/>
            <a:ext cx="1588" cy="304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1219200" y="22860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3962400" y="17526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5181600" y="1600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5181600" y="2438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 flipH="1">
            <a:off x="5181600" y="1905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 flipH="1">
            <a:off x="5181600" y="2133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4876800" y="23622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 flipV="1">
            <a:off x="4876800" y="21336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4800600" y="2133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4419600" y="2286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7162800" y="1600200"/>
            <a:ext cx="7620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 flipV="1">
            <a:off x="7162800" y="1828800"/>
            <a:ext cx="7620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>
            <a:off x="7239000" y="1600200"/>
            <a:ext cx="1588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>
            <a:off x="7315200" y="1752600"/>
            <a:ext cx="381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2362200" y="1600200"/>
            <a:ext cx="990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MPM Busy</a:t>
            </a:r>
            <a:endParaRPr lang="en-US" sz="1200"/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1905000" y="2133600"/>
            <a:ext cx="1752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Upstream No Board Available</a:t>
            </a:r>
            <a:endParaRPr lang="en-US" sz="1200"/>
          </a:p>
        </p:txBody>
      </p:sp>
      <p:sp>
        <p:nvSpPr>
          <p:cNvPr id="5158" name="Text Box 39"/>
          <p:cNvSpPr txBox="1">
            <a:spLocks noChangeArrowheads="1"/>
          </p:cNvSpPr>
          <p:nvPr/>
        </p:nvSpPr>
        <p:spPr bwMode="auto">
          <a:xfrm>
            <a:off x="5257800" y="2133600"/>
            <a:ext cx="1752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MPM No Board Available</a:t>
            </a:r>
          </a:p>
        </p:txBody>
      </p:sp>
      <p:sp>
        <p:nvSpPr>
          <p:cNvPr id="5159" name="Text Box 40"/>
          <p:cNvSpPr txBox="1">
            <a:spLocks noChangeArrowheads="1"/>
          </p:cNvSpPr>
          <p:nvPr/>
        </p:nvSpPr>
        <p:spPr bwMode="auto">
          <a:xfrm>
            <a:off x="1219200" y="22098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9900"/>
                </a:solidFill>
              </a:rPr>
              <a:t>A#</a:t>
            </a:r>
            <a:endParaRPr lang="en-US" sz="1400" b="1"/>
          </a:p>
        </p:txBody>
      </p:sp>
      <p:sp>
        <p:nvSpPr>
          <p:cNvPr id="5160" name="Text Box 41"/>
          <p:cNvSpPr txBox="1">
            <a:spLocks noChangeArrowheads="1"/>
          </p:cNvSpPr>
          <p:nvPr/>
        </p:nvSpPr>
        <p:spPr bwMode="auto">
          <a:xfrm>
            <a:off x="3962400" y="1676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9900"/>
                </a:solidFill>
              </a:rPr>
              <a:t>B</a:t>
            </a:r>
            <a:endParaRPr lang="en-US" sz="1400" b="1"/>
          </a:p>
        </p:txBody>
      </p:sp>
      <p:sp>
        <p:nvSpPr>
          <p:cNvPr id="5161" name="Text Box 42"/>
          <p:cNvSpPr txBox="1">
            <a:spLocks noChangeArrowheads="1"/>
          </p:cNvSpPr>
          <p:nvPr/>
        </p:nvSpPr>
        <p:spPr bwMode="auto">
          <a:xfrm>
            <a:off x="4419600" y="220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9900"/>
                </a:solidFill>
              </a:rPr>
              <a:t>C</a:t>
            </a:r>
            <a:endParaRPr lang="en-US" sz="1400" b="1"/>
          </a:p>
        </p:txBody>
      </p:sp>
      <p:sp>
        <p:nvSpPr>
          <p:cNvPr id="5162" name="Text Box 43"/>
          <p:cNvSpPr txBox="1">
            <a:spLocks noChangeArrowheads="1"/>
          </p:cNvSpPr>
          <p:nvPr/>
        </p:nvSpPr>
        <p:spPr bwMode="auto">
          <a:xfrm>
            <a:off x="7315200" y="16764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9900"/>
                </a:solidFill>
              </a:rPr>
              <a:t>D</a:t>
            </a:r>
            <a:endParaRPr lang="en-US" sz="1400" b="1"/>
          </a:p>
        </p:txBody>
      </p:sp>
      <p:sp>
        <p:nvSpPr>
          <p:cNvPr id="5163" name="Line 44"/>
          <p:cNvSpPr>
            <a:spLocks noChangeShapeType="1"/>
          </p:cNvSpPr>
          <p:nvPr/>
        </p:nvSpPr>
        <p:spPr bwMode="auto">
          <a:xfrm>
            <a:off x="1524000" y="190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4" name="Line 45"/>
          <p:cNvSpPr>
            <a:spLocks noChangeShapeType="1"/>
          </p:cNvSpPr>
          <p:nvPr/>
        </p:nvSpPr>
        <p:spPr bwMode="auto">
          <a:xfrm>
            <a:off x="1524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5" name="Line 46"/>
          <p:cNvSpPr>
            <a:spLocks noChangeShapeType="1"/>
          </p:cNvSpPr>
          <p:nvPr/>
        </p:nvSpPr>
        <p:spPr bwMode="auto">
          <a:xfrm>
            <a:off x="4724400" y="190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6" name="Line 47"/>
          <p:cNvSpPr>
            <a:spLocks noChangeShapeType="1"/>
          </p:cNvSpPr>
          <p:nvPr/>
        </p:nvSpPr>
        <p:spPr bwMode="auto">
          <a:xfrm>
            <a:off x="47244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7" name="Line 48"/>
          <p:cNvSpPr>
            <a:spLocks noChangeShapeType="1"/>
          </p:cNvSpPr>
          <p:nvPr/>
        </p:nvSpPr>
        <p:spPr bwMode="auto">
          <a:xfrm>
            <a:off x="3810000" y="243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8" name="Line 49"/>
          <p:cNvSpPr>
            <a:spLocks noChangeShapeType="1"/>
          </p:cNvSpPr>
          <p:nvPr/>
        </p:nvSpPr>
        <p:spPr bwMode="auto">
          <a:xfrm>
            <a:off x="41148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9" name="Line 50"/>
          <p:cNvSpPr>
            <a:spLocks noChangeShapeType="1"/>
          </p:cNvSpPr>
          <p:nvPr/>
        </p:nvSpPr>
        <p:spPr bwMode="auto">
          <a:xfrm>
            <a:off x="7162800" y="243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0" name="Line 51"/>
          <p:cNvSpPr>
            <a:spLocks noChangeShapeType="1"/>
          </p:cNvSpPr>
          <p:nvPr/>
        </p:nvSpPr>
        <p:spPr bwMode="auto">
          <a:xfrm>
            <a:off x="74676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1" name="AutoShape 52"/>
          <p:cNvSpPr>
            <a:spLocks noChangeArrowheads="1"/>
          </p:cNvSpPr>
          <p:nvPr/>
        </p:nvSpPr>
        <p:spPr bwMode="auto">
          <a:xfrm>
            <a:off x="4724400" y="1524000"/>
            <a:ext cx="152400" cy="152400"/>
          </a:xfrm>
          <a:prstGeom prst="star8">
            <a:avLst>
              <a:gd name="adj" fmla="val 3825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2" name="Line 53"/>
          <p:cNvSpPr>
            <a:spLocks noChangeShapeType="1"/>
          </p:cNvSpPr>
          <p:nvPr/>
        </p:nvSpPr>
        <p:spPr bwMode="auto">
          <a:xfrm>
            <a:off x="4572000" y="160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3" name="Line 54"/>
          <p:cNvSpPr>
            <a:spLocks noChangeShapeType="1"/>
          </p:cNvSpPr>
          <p:nvPr/>
        </p:nvSpPr>
        <p:spPr bwMode="auto">
          <a:xfrm>
            <a:off x="4876800" y="160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4" name="AutoShape 55"/>
          <p:cNvSpPr>
            <a:spLocks noChangeArrowheads="1"/>
          </p:cNvSpPr>
          <p:nvPr/>
        </p:nvSpPr>
        <p:spPr bwMode="auto">
          <a:xfrm>
            <a:off x="3962400" y="2057400"/>
            <a:ext cx="152400" cy="152400"/>
          </a:xfrm>
          <a:prstGeom prst="star8">
            <a:avLst>
              <a:gd name="adj" fmla="val 382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5" name="Line 56"/>
          <p:cNvSpPr>
            <a:spLocks noChangeShapeType="1"/>
          </p:cNvSpPr>
          <p:nvPr/>
        </p:nvSpPr>
        <p:spPr bwMode="auto">
          <a:xfrm>
            <a:off x="38100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6" name="Line 57"/>
          <p:cNvSpPr>
            <a:spLocks noChangeShapeType="1"/>
          </p:cNvSpPr>
          <p:nvPr/>
        </p:nvSpPr>
        <p:spPr bwMode="auto">
          <a:xfrm>
            <a:off x="41148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7" name="AutoShape 58"/>
          <p:cNvSpPr>
            <a:spLocks noChangeArrowheads="1"/>
          </p:cNvSpPr>
          <p:nvPr/>
        </p:nvSpPr>
        <p:spPr bwMode="auto">
          <a:xfrm>
            <a:off x="1524000" y="1524000"/>
            <a:ext cx="152400" cy="152400"/>
          </a:xfrm>
          <a:prstGeom prst="star8">
            <a:avLst>
              <a:gd name="adj" fmla="val 382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8" name="Line 59"/>
          <p:cNvSpPr>
            <a:spLocks noChangeShapeType="1"/>
          </p:cNvSpPr>
          <p:nvPr/>
        </p:nvSpPr>
        <p:spPr bwMode="auto">
          <a:xfrm>
            <a:off x="1371600" y="160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9" name="Line 60"/>
          <p:cNvSpPr>
            <a:spLocks noChangeShapeType="1"/>
          </p:cNvSpPr>
          <p:nvPr/>
        </p:nvSpPr>
        <p:spPr bwMode="auto">
          <a:xfrm>
            <a:off x="1676400" y="160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0" name="AutoShape 61"/>
          <p:cNvSpPr>
            <a:spLocks noChangeArrowheads="1"/>
          </p:cNvSpPr>
          <p:nvPr/>
        </p:nvSpPr>
        <p:spPr bwMode="auto">
          <a:xfrm>
            <a:off x="7315200" y="2057400"/>
            <a:ext cx="152400" cy="152400"/>
          </a:xfrm>
          <a:prstGeom prst="star8">
            <a:avLst>
              <a:gd name="adj" fmla="val 382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1" name="Line 62"/>
          <p:cNvSpPr>
            <a:spLocks noChangeShapeType="1"/>
          </p:cNvSpPr>
          <p:nvPr/>
        </p:nvSpPr>
        <p:spPr bwMode="auto">
          <a:xfrm>
            <a:off x="71628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2" name="Line 63"/>
          <p:cNvSpPr>
            <a:spLocks noChangeShapeType="1"/>
          </p:cNvSpPr>
          <p:nvPr/>
        </p:nvSpPr>
        <p:spPr bwMode="auto">
          <a:xfrm>
            <a:off x="74676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3" name="Text Box 64"/>
          <p:cNvSpPr txBox="1">
            <a:spLocks noChangeArrowheads="1"/>
          </p:cNvSpPr>
          <p:nvPr/>
        </p:nvSpPr>
        <p:spPr bwMode="auto">
          <a:xfrm>
            <a:off x="4038600" y="2590800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24 VDC</a:t>
            </a:r>
          </a:p>
        </p:txBody>
      </p:sp>
      <p:sp>
        <p:nvSpPr>
          <p:cNvPr id="5184" name="Line 65"/>
          <p:cNvSpPr>
            <a:spLocks noChangeShapeType="1"/>
          </p:cNvSpPr>
          <p:nvPr/>
        </p:nvSpPr>
        <p:spPr bwMode="auto">
          <a:xfrm flipH="1">
            <a:off x="38100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5" name="Line 66"/>
          <p:cNvSpPr>
            <a:spLocks noChangeShapeType="1"/>
          </p:cNvSpPr>
          <p:nvPr/>
        </p:nvSpPr>
        <p:spPr bwMode="auto">
          <a:xfrm>
            <a:off x="4648200" y="2667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6" name="Line 67"/>
          <p:cNvSpPr>
            <a:spLocks noChangeShapeType="1"/>
          </p:cNvSpPr>
          <p:nvPr/>
        </p:nvSpPr>
        <p:spPr bwMode="auto">
          <a:xfrm>
            <a:off x="51816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7" name="Line 68"/>
          <p:cNvSpPr>
            <a:spLocks noChangeShapeType="1"/>
          </p:cNvSpPr>
          <p:nvPr/>
        </p:nvSpPr>
        <p:spPr bwMode="auto">
          <a:xfrm flipH="1">
            <a:off x="32766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8" name="Line 69"/>
          <p:cNvSpPr>
            <a:spLocks noChangeShapeType="1"/>
          </p:cNvSpPr>
          <p:nvPr/>
        </p:nvSpPr>
        <p:spPr bwMode="auto">
          <a:xfrm>
            <a:off x="381000" y="37338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9" name="Line 70"/>
          <p:cNvSpPr>
            <a:spLocks noChangeShapeType="1"/>
          </p:cNvSpPr>
          <p:nvPr/>
        </p:nvSpPr>
        <p:spPr bwMode="auto">
          <a:xfrm>
            <a:off x="381000" y="41910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90" name="Line 71"/>
          <p:cNvSpPr>
            <a:spLocks noChangeShapeType="1"/>
          </p:cNvSpPr>
          <p:nvPr/>
        </p:nvSpPr>
        <p:spPr bwMode="auto">
          <a:xfrm>
            <a:off x="2667000" y="4191000"/>
            <a:ext cx="365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91" name="Line 72"/>
          <p:cNvSpPr>
            <a:spLocks noChangeShapeType="1"/>
          </p:cNvSpPr>
          <p:nvPr/>
        </p:nvSpPr>
        <p:spPr bwMode="auto">
          <a:xfrm>
            <a:off x="6477000" y="41910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92" name="Line 73"/>
          <p:cNvSpPr>
            <a:spLocks noChangeShapeType="1"/>
          </p:cNvSpPr>
          <p:nvPr/>
        </p:nvSpPr>
        <p:spPr bwMode="auto">
          <a:xfrm>
            <a:off x="6477000" y="37338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93" name="Line 74"/>
          <p:cNvSpPr>
            <a:spLocks noChangeShapeType="1"/>
          </p:cNvSpPr>
          <p:nvPr/>
        </p:nvSpPr>
        <p:spPr bwMode="auto">
          <a:xfrm>
            <a:off x="2667000" y="3733800"/>
            <a:ext cx="365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94" name="Rectangle 75"/>
          <p:cNvSpPr>
            <a:spLocks noChangeArrowheads="1"/>
          </p:cNvSpPr>
          <p:nvPr/>
        </p:nvSpPr>
        <p:spPr bwMode="auto">
          <a:xfrm>
            <a:off x="23622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95" name="Rectangle 76"/>
          <p:cNvSpPr>
            <a:spLocks noChangeArrowheads="1"/>
          </p:cNvSpPr>
          <p:nvPr/>
        </p:nvSpPr>
        <p:spPr bwMode="auto">
          <a:xfrm>
            <a:off x="3810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96" name="Rectangle 77"/>
          <p:cNvSpPr>
            <a:spLocks noChangeArrowheads="1"/>
          </p:cNvSpPr>
          <p:nvPr/>
        </p:nvSpPr>
        <p:spPr bwMode="auto">
          <a:xfrm>
            <a:off x="84582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97" name="Rectangle 78"/>
          <p:cNvSpPr>
            <a:spLocks noChangeArrowheads="1"/>
          </p:cNvSpPr>
          <p:nvPr/>
        </p:nvSpPr>
        <p:spPr bwMode="auto">
          <a:xfrm>
            <a:off x="26670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98" name="Rectangle 79"/>
          <p:cNvSpPr>
            <a:spLocks noChangeArrowheads="1"/>
          </p:cNvSpPr>
          <p:nvPr/>
        </p:nvSpPr>
        <p:spPr bwMode="auto">
          <a:xfrm>
            <a:off x="61722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99" name="Rectangle 80"/>
          <p:cNvSpPr>
            <a:spLocks noChangeArrowheads="1"/>
          </p:cNvSpPr>
          <p:nvPr/>
        </p:nvSpPr>
        <p:spPr bwMode="auto">
          <a:xfrm>
            <a:off x="64770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00" name="Rectangle 81"/>
          <p:cNvSpPr>
            <a:spLocks noChangeArrowheads="1"/>
          </p:cNvSpPr>
          <p:nvPr/>
        </p:nvSpPr>
        <p:spPr bwMode="auto">
          <a:xfrm>
            <a:off x="4038600" y="3733800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01" name="AutoShape 82"/>
          <p:cNvSpPr>
            <a:spLocks noChangeArrowheads="1"/>
          </p:cNvSpPr>
          <p:nvPr/>
        </p:nvSpPr>
        <p:spPr bwMode="auto">
          <a:xfrm>
            <a:off x="1295400" y="3810000"/>
            <a:ext cx="381000" cy="304800"/>
          </a:xfrm>
          <a:custGeom>
            <a:avLst/>
            <a:gdLst>
              <a:gd name="T0" fmla="*/ 88905506 w 21600"/>
              <a:gd name="T1" fmla="*/ 0 h 21600"/>
              <a:gd name="T2" fmla="*/ 0 w 21600"/>
              <a:gd name="T3" fmla="*/ 30346399 h 21600"/>
              <a:gd name="T4" fmla="*/ 88905506 w 21600"/>
              <a:gd name="T5" fmla="*/ 60692798 h 21600"/>
              <a:gd name="T6" fmla="*/ 118540664 w 21600"/>
              <a:gd name="T7" fmla="*/ 3034639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02" name="Text Box 83"/>
          <p:cNvSpPr txBox="1">
            <a:spLocks noChangeArrowheads="1"/>
          </p:cNvSpPr>
          <p:nvPr/>
        </p:nvSpPr>
        <p:spPr bwMode="auto">
          <a:xfrm>
            <a:off x="6096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1</a:t>
            </a:r>
            <a:endParaRPr lang="en-US" sz="1400"/>
          </a:p>
        </p:txBody>
      </p:sp>
      <p:sp>
        <p:nvSpPr>
          <p:cNvPr id="5203" name="Text Box 84"/>
          <p:cNvSpPr txBox="1">
            <a:spLocks noChangeArrowheads="1"/>
          </p:cNvSpPr>
          <p:nvPr/>
        </p:nvSpPr>
        <p:spPr bwMode="auto">
          <a:xfrm>
            <a:off x="21336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2</a:t>
            </a:r>
            <a:endParaRPr lang="en-US" sz="1400"/>
          </a:p>
        </p:txBody>
      </p:sp>
      <p:sp>
        <p:nvSpPr>
          <p:cNvPr id="5204" name="Text Box 85"/>
          <p:cNvSpPr txBox="1">
            <a:spLocks noChangeArrowheads="1"/>
          </p:cNvSpPr>
          <p:nvPr/>
        </p:nvSpPr>
        <p:spPr bwMode="auto">
          <a:xfrm>
            <a:off x="28194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3</a:t>
            </a:r>
            <a:r>
              <a:rPr lang="en-US" sz="1400" b="1">
                <a:solidFill>
                  <a:schemeClr val="accent2"/>
                </a:solidFill>
              </a:rPr>
              <a:t>*</a:t>
            </a:r>
            <a:endParaRPr lang="en-US" sz="1400"/>
          </a:p>
        </p:txBody>
      </p:sp>
      <p:sp>
        <p:nvSpPr>
          <p:cNvPr id="5205" name="Text Box 86"/>
          <p:cNvSpPr txBox="1">
            <a:spLocks noChangeArrowheads="1"/>
          </p:cNvSpPr>
          <p:nvPr/>
        </p:nvSpPr>
        <p:spPr bwMode="auto">
          <a:xfrm>
            <a:off x="41910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4</a:t>
            </a:r>
            <a:endParaRPr lang="en-US" sz="1400"/>
          </a:p>
        </p:txBody>
      </p:sp>
      <p:sp>
        <p:nvSpPr>
          <p:cNvPr id="5206" name="Text Box 87"/>
          <p:cNvSpPr txBox="1">
            <a:spLocks noChangeArrowheads="1"/>
          </p:cNvSpPr>
          <p:nvPr/>
        </p:nvSpPr>
        <p:spPr bwMode="auto">
          <a:xfrm>
            <a:off x="58674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5</a:t>
            </a:r>
            <a:endParaRPr lang="en-US" sz="1400"/>
          </a:p>
        </p:txBody>
      </p:sp>
      <p:sp>
        <p:nvSpPr>
          <p:cNvPr id="5207" name="Text Box 88"/>
          <p:cNvSpPr txBox="1">
            <a:spLocks noChangeArrowheads="1"/>
          </p:cNvSpPr>
          <p:nvPr/>
        </p:nvSpPr>
        <p:spPr bwMode="auto">
          <a:xfrm>
            <a:off x="66294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6</a:t>
            </a:r>
            <a:endParaRPr lang="en-US" sz="1400" b="1"/>
          </a:p>
        </p:txBody>
      </p:sp>
      <p:sp>
        <p:nvSpPr>
          <p:cNvPr id="5208" name="Text Box 89"/>
          <p:cNvSpPr txBox="1">
            <a:spLocks noChangeArrowheads="1"/>
          </p:cNvSpPr>
          <p:nvPr/>
        </p:nvSpPr>
        <p:spPr bwMode="auto">
          <a:xfrm>
            <a:off x="82296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7</a:t>
            </a:r>
            <a:endParaRPr lang="en-US" sz="1400" b="1"/>
          </a:p>
        </p:txBody>
      </p:sp>
      <p:sp>
        <p:nvSpPr>
          <p:cNvPr id="5209" name="Text Box 90"/>
          <p:cNvSpPr txBox="1">
            <a:spLocks noChangeArrowheads="1"/>
          </p:cNvSpPr>
          <p:nvPr/>
        </p:nvSpPr>
        <p:spPr bwMode="auto">
          <a:xfrm>
            <a:off x="609600" y="4648200"/>
            <a:ext cx="7772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With the transfer sequence complete, the board continues toward the print area (position </a:t>
            </a:r>
            <a:r>
              <a:rPr lang="en-US">
                <a:solidFill>
                  <a:srgbClr val="CC0066"/>
                </a:solidFill>
              </a:rPr>
              <a:t>4)</a:t>
            </a:r>
            <a:r>
              <a:rPr lang="en-US"/>
              <a:t>. There the board elevates and printing commences. After printing is complete, the board lowers and is moved toward position </a:t>
            </a:r>
            <a:r>
              <a:rPr lang="en-US">
                <a:solidFill>
                  <a:srgbClr val="CC0066"/>
                </a:solidFill>
              </a:rPr>
              <a:t>5</a:t>
            </a:r>
            <a:r>
              <a:rPr lang="en-US"/>
              <a:t>.</a:t>
            </a:r>
          </a:p>
        </p:txBody>
      </p:sp>
      <p:sp>
        <p:nvSpPr>
          <p:cNvPr id="5210" name="Text Box 38"/>
          <p:cNvSpPr txBox="1">
            <a:spLocks noChangeArrowheads="1"/>
          </p:cNvSpPr>
          <p:nvPr/>
        </p:nvSpPr>
        <p:spPr bwMode="auto">
          <a:xfrm>
            <a:off x="5181600" y="1600200"/>
            <a:ext cx="18288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Downstream Ready to Receive</a:t>
            </a:r>
          </a:p>
        </p:txBody>
      </p:sp>
    </p:spTree>
  </p:cSld>
  <p:clrMapOvr>
    <a:masterClrMapping/>
  </p:clrMapOvr>
  <p:transition spd="slow" advClick="0" advTm="30000">
    <p:dissolve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81000" y="990600"/>
            <a:ext cx="1600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581400" y="990600"/>
            <a:ext cx="1600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1000" y="10668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Upstream Machine</a:t>
            </a:r>
            <a:endParaRPr lang="en-US" sz="120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810000" y="10668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MPM Printer</a:t>
            </a:r>
            <a:endParaRPr lang="en-US" sz="120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934200" y="990600"/>
            <a:ext cx="1600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858000" y="1066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Downstream Machine</a:t>
            </a:r>
            <a:endParaRPr lang="en-US" sz="1200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752600" y="1447800"/>
            <a:ext cx="22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</a:t>
            </a:r>
          </a:p>
          <a:p>
            <a:pPr>
              <a:spcBef>
                <a:spcPct val="50000"/>
              </a:spcBef>
            </a:pPr>
            <a:r>
              <a:rPr lang="en-US" sz="1200"/>
              <a:t>2</a:t>
            </a:r>
          </a:p>
          <a:p>
            <a:pPr>
              <a:spcBef>
                <a:spcPct val="50000"/>
              </a:spcBef>
            </a:pPr>
            <a:r>
              <a:rPr lang="en-US" sz="1200"/>
              <a:t>3</a:t>
            </a:r>
          </a:p>
          <a:p>
            <a:pPr>
              <a:spcBef>
                <a:spcPct val="50000"/>
              </a:spcBef>
            </a:pPr>
            <a:r>
              <a:rPr lang="en-US" sz="1200"/>
              <a:t>4</a:t>
            </a:r>
          </a:p>
          <a:p>
            <a:pPr>
              <a:spcBef>
                <a:spcPct val="50000"/>
              </a:spcBef>
            </a:pPr>
            <a:r>
              <a:rPr lang="en-US" sz="1200"/>
              <a:t>5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581400" y="1447800"/>
            <a:ext cx="22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</a:t>
            </a:r>
          </a:p>
          <a:p>
            <a:pPr>
              <a:spcBef>
                <a:spcPct val="50000"/>
              </a:spcBef>
            </a:pPr>
            <a:r>
              <a:rPr lang="en-US" sz="1200"/>
              <a:t>2</a:t>
            </a:r>
          </a:p>
          <a:p>
            <a:pPr>
              <a:spcBef>
                <a:spcPct val="50000"/>
              </a:spcBef>
            </a:pPr>
            <a:r>
              <a:rPr lang="en-US" sz="1200"/>
              <a:t>3</a:t>
            </a:r>
          </a:p>
          <a:p>
            <a:pPr>
              <a:spcBef>
                <a:spcPct val="50000"/>
              </a:spcBef>
            </a:pPr>
            <a:r>
              <a:rPr lang="en-US" sz="1200"/>
              <a:t>4</a:t>
            </a:r>
          </a:p>
          <a:p>
            <a:pPr>
              <a:spcBef>
                <a:spcPct val="50000"/>
              </a:spcBef>
            </a:pPr>
            <a:r>
              <a:rPr lang="en-US" sz="1200"/>
              <a:t>5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953000" y="1447800"/>
            <a:ext cx="22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</a:t>
            </a:r>
          </a:p>
          <a:p>
            <a:pPr>
              <a:spcBef>
                <a:spcPct val="50000"/>
              </a:spcBef>
            </a:pPr>
            <a:r>
              <a:rPr lang="en-US" sz="1200"/>
              <a:t>2</a:t>
            </a:r>
          </a:p>
          <a:p>
            <a:pPr>
              <a:spcBef>
                <a:spcPct val="50000"/>
              </a:spcBef>
            </a:pPr>
            <a:r>
              <a:rPr lang="en-US" sz="1200"/>
              <a:t>3</a:t>
            </a:r>
          </a:p>
          <a:p>
            <a:pPr>
              <a:spcBef>
                <a:spcPct val="50000"/>
              </a:spcBef>
            </a:pPr>
            <a:r>
              <a:rPr lang="en-US" sz="1200"/>
              <a:t>4</a:t>
            </a:r>
          </a:p>
          <a:p>
            <a:pPr>
              <a:spcBef>
                <a:spcPct val="50000"/>
              </a:spcBef>
            </a:pPr>
            <a:r>
              <a:rPr lang="en-US" sz="1200"/>
              <a:t>5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934200" y="1447800"/>
            <a:ext cx="22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</a:t>
            </a:r>
          </a:p>
          <a:p>
            <a:pPr>
              <a:spcBef>
                <a:spcPct val="50000"/>
              </a:spcBef>
            </a:pPr>
            <a:r>
              <a:rPr lang="en-US" sz="1200"/>
              <a:t>2</a:t>
            </a:r>
          </a:p>
          <a:p>
            <a:pPr>
              <a:spcBef>
                <a:spcPct val="50000"/>
              </a:spcBef>
            </a:pPr>
            <a:r>
              <a:rPr lang="en-US" sz="1200"/>
              <a:t>3</a:t>
            </a:r>
          </a:p>
          <a:p>
            <a:pPr>
              <a:spcBef>
                <a:spcPct val="50000"/>
              </a:spcBef>
            </a:pPr>
            <a:r>
              <a:rPr lang="en-US" sz="1200"/>
              <a:t>4</a:t>
            </a:r>
          </a:p>
          <a:p>
            <a:pPr>
              <a:spcBef>
                <a:spcPct val="50000"/>
              </a:spcBef>
            </a:pPr>
            <a:r>
              <a:rPr lang="en-US" sz="1200"/>
              <a:t>5</a:t>
            </a: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1981200" y="1600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1981200" y="2438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H="1">
            <a:off x="1981200" y="1905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H="1">
            <a:off x="1981200" y="2133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3810000" y="1600200"/>
            <a:ext cx="76200" cy="76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flipV="1">
            <a:off x="3810000" y="1828800"/>
            <a:ext cx="76200" cy="76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3962400" y="1600200"/>
            <a:ext cx="0" cy="304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1676400" y="2362200"/>
            <a:ext cx="76200" cy="76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 flipV="1">
            <a:off x="1676400" y="2133600"/>
            <a:ext cx="76200" cy="76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1600200" y="2133600"/>
            <a:ext cx="1588" cy="304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1219200" y="22860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3962400" y="17526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5181600" y="1600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5181600" y="2438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 flipH="1">
            <a:off x="5181600" y="1905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 flipH="1">
            <a:off x="5181600" y="2133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4876800" y="2362200"/>
            <a:ext cx="7620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 flipV="1">
            <a:off x="4876800" y="2133600"/>
            <a:ext cx="7620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4876800" y="2133600"/>
            <a:ext cx="1588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4419600" y="2286000"/>
            <a:ext cx="381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7162800" y="1600200"/>
            <a:ext cx="7620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 flipV="1">
            <a:off x="7162800" y="1828800"/>
            <a:ext cx="7620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7239000" y="1600200"/>
            <a:ext cx="1588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>
            <a:off x="7315200" y="1752600"/>
            <a:ext cx="381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2362200" y="1600200"/>
            <a:ext cx="990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MPM Busy</a:t>
            </a:r>
            <a:endParaRPr lang="en-US" sz="1200"/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1905000" y="2133600"/>
            <a:ext cx="1752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Upstream No Board Available</a:t>
            </a:r>
            <a:endParaRPr lang="en-US" sz="1200"/>
          </a:p>
        </p:txBody>
      </p:sp>
      <p:sp>
        <p:nvSpPr>
          <p:cNvPr id="6182" name="Text Box 39"/>
          <p:cNvSpPr txBox="1">
            <a:spLocks noChangeArrowheads="1"/>
          </p:cNvSpPr>
          <p:nvPr/>
        </p:nvSpPr>
        <p:spPr bwMode="auto">
          <a:xfrm>
            <a:off x="5334000" y="2133600"/>
            <a:ext cx="1600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MPM Board Available</a:t>
            </a:r>
          </a:p>
        </p:txBody>
      </p:sp>
      <p:sp>
        <p:nvSpPr>
          <p:cNvPr id="6183" name="Text Box 40"/>
          <p:cNvSpPr txBox="1">
            <a:spLocks noChangeArrowheads="1"/>
          </p:cNvSpPr>
          <p:nvPr/>
        </p:nvSpPr>
        <p:spPr bwMode="auto">
          <a:xfrm>
            <a:off x="1219200" y="22098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9900"/>
                </a:solidFill>
              </a:rPr>
              <a:t>A#</a:t>
            </a:r>
            <a:endParaRPr lang="en-US" sz="1400" b="1"/>
          </a:p>
        </p:txBody>
      </p:sp>
      <p:sp>
        <p:nvSpPr>
          <p:cNvPr id="6184" name="Text Box 41"/>
          <p:cNvSpPr txBox="1">
            <a:spLocks noChangeArrowheads="1"/>
          </p:cNvSpPr>
          <p:nvPr/>
        </p:nvSpPr>
        <p:spPr bwMode="auto">
          <a:xfrm>
            <a:off x="3962400" y="1676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9900"/>
                </a:solidFill>
              </a:rPr>
              <a:t>B</a:t>
            </a:r>
            <a:endParaRPr lang="en-US" sz="1400" b="1"/>
          </a:p>
        </p:txBody>
      </p:sp>
      <p:sp>
        <p:nvSpPr>
          <p:cNvPr id="6185" name="Text Box 42"/>
          <p:cNvSpPr txBox="1">
            <a:spLocks noChangeArrowheads="1"/>
          </p:cNvSpPr>
          <p:nvPr/>
        </p:nvSpPr>
        <p:spPr bwMode="auto">
          <a:xfrm>
            <a:off x="4419600" y="220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9900"/>
                </a:solidFill>
              </a:rPr>
              <a:t>C</a:t>
            </a:r>
            <a:endParaRPr lang="en-US" sz="1400" b="1"/>
          </a:p>
        </p:txBody>
      </p:sp>
      <p:sp>
        <p:nvSpPr>
          <p:cNvPr id="6186" name="Text Box 43"/>
          <p:cNvSpPr txBox="1">
            <a:spLocks noChangeArrowheads="1"/>
          </p:cNvSpPr>
          <p:nvPr/>
        </p:nvSpPr>
        <p:spPr bwMode="auto">
          <a:xfrm>
            <a:off x="7315200" y="16764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9900"/>
                </a:solidFill>
              </a:rPr>
              <a:t>D</a:t>
            </a:r>
            <a:endParaRPr lang="en-US" sz="1400" b="1"/>
          </a:p>
        </p:txBody>
      </p:sp>
      <p:sp>
        <p:nvSpPr>
          <p:cNvPr id="6187" name="Line 44"/>
          <p:cNvSpPr>
            <a:spLocks noChangeShapeType="1"/>
          </p:cNvSpPr>
          <p:nvPr/>
        </p:nvSpPr>
        <p:spPr bwMode="auto">
          <a:xfrm>
            <a:off x="1524000" y="190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8" name="Line 45"/>
          <p:cNvSpPr>
            <a:spLocks noChangeShapeType="1"/>
          </p:cNvSpPr>
          <p:nvPr/>
        </p:nvSpPr>
        <p:spPr bwMode="auto">
          <a:xfrm>
            <a:off x="1524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9" name="Line 46"/>
          <p:cNvSpPr>
            <a:spLocks noChangeShapeType="1"/>
          </p:cNvSpPr>
          <p:nvPr/>
        </p:nvSpPr>
        <p:spPr bwMode="auto">
          <a:xfrm>
            <a:off x="4724400" y="190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0" name="Line 47"/>
          <p:cNvSpPr>
            <a:spLocks noChangeShapeType="1"/>
          </p:cNvSpPr>
          <p:nvPr/>
        </p:nvSpPr>
        <p:spPr bwMode="auto">
          <a:xfrm>
            <a:off x="47244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1" name="Line 48"/>
          <p:cNvSpPr>
            <a:spLocks noChangeShapeType="1"/>
          </p:cNvSpPr>
          <p:nvPr/>
        </p:nvSpPr>
        <p:spPr bwMode="auto">
          <a:xfrm>
            <a:off x="3810000" y="243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2" name="Line 49"/>
          <p:cNvSpPr>
            <a:spLocks noChangeShapeType="1"/>
          </p:cNvSpPr>
          <p:nvPr/>
        </p:nvSpPr>
        <p:spPr bwMode="auto">
          <a:xfrm>
            <a:off x="41148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3" name="Line 50"/>
          <p:cNvSpPr>
            <a:spLocks noChangeShapeType="1"/>
          </p:cNvSpPr>
          <p:nvPr/>
        </p:nvSpPr>
        <p:spPr bwMode="auto">
          <a:xfrm>
            <a:off x="7162800" y="243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4" name="Line 51"/>
          <p:cNvSpPr>
            <a:spLocks noChangeShapeType="1"/>
          </p:cNvSpPr>
          <p:nvPr/>
        </p:nvSpPr>
        <p:spPr bwMode="auto">
          <a:xfrm>
            <a:off x="74676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5" name="AutoShape 52"/>
          <p:cNvSpPr>
            <a:spLocks noChangeArrowheads="1"/>
          </p:cNvSpPr>
          <p:nvPr/>
        </p:nvSpPr>
        <p:spPr bwMode="auto">
          <a:xfrm>
            <a:off x="4724400" y="1524000"/>
            <a:ext cx="152400" cy="152400"/>
          </a:xfrm>
          <a:prstGeom prst="star8">
            <a:avLst>
              <a:gd name="adj" fmla="val 3825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6" name="Line 53"/>
          <p:cNvSpPr>
            <a:spLocks noChangeShapeType="1"/>
          </p:cNvSpPr>
          <p:nvPr/>
        </p:nvSpPr>
        <p:spPr bwMode="auto">
          <a:xfrm>
            <a:off x="4572000" y="160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7" name="Line 54"/>
          <p:cNvSpPr>
            <a:spLocks noChangeShapeType="1"/>
          </p:cNvSpPr>
          <p:nvPr/>
        </p:nvSpPr>
        <p:spPr bwMode="auto">
          <a:xfrm>
            <a:off x="4876800" y="160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8" name="AutoShape 55"/>
          <p:cNvSpPr>
            <a:spLocks noChangeArrowheads="1"/>
          </p:cNvSpPr>
          <p:nvPr/>
        </p:nvSpPr>
        <p:spPr bwMode="auto">
          <a:xfrm>
            <a:off x="3962400" y="2057400"/>
            <a:ext cx="152400" cy="152400"/>
          </a:xfrm>
          <a:prstGeom prst="star8">
            <a:avLst>
              <a:gd name="adj" fmla="val 382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9" name="Line 56"/>
          <p:cNvSpPr>
            <a:spLocks noChangeShapeType="1"/>
          </p:cNvSpPr>
          <p:nvPr/>
        </p:nvSpPr>
        <p:spPr bwMode="auto">
          <a:xfrm>
            <a:off x="38100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0" name="Line 57"/>
          <p:cNvSpPr>
            <a:spLocks noChangeShapeType="1"/>
          </p:cNvSpPr>
          <p:nvPr/>
        </p:nvSpPr>
        <p:spPr bwMode="auto">
          <a:xfrm>
            <a:off x="41148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1" name="AutoShape 58"/>
          <p:cNvSpPr>
            <a:spLocks noChangeArrowheads="1"/>
          </p:cNvSpPr>
          <p:nvPr/>
        </p:nvSpPr>
        <p:spPr bwMode="auto">
          <a:xfrm>
            <a:off x="1524000" y="1524000"/>
            <a:ext cx="152400" cy="152400"/>
          </a:xfrm>
          <a:prstGeom prst="star8">
            <a:avLst>
              <a:gd name="adj" fmla="val 382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2" name="Line 59"/>
          <p:cNvSpPr>
            <a:spLocks noChangeShapeType="1"/>
          </p:cNvSpPr>
          <p:nvPr/>
        </p:nvSpPr>
        <p:spPr bwMode="auto">
          <a:xfrm>
            <a:off x="1371600" y="160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3" name="Line 60"/>
          <p:cNvSpPr>
            <a:spLocks noChangeShapeType="1"/>
          </p:cNvSpPr>
          <p:nvPr/>
        </p:nvSpPr>
        <p:spPr bwMode="auto">
          <a:xfrm>
            <a:off x="1676400" y="160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4" name="AutoShape 61"/>
          <p:cNvSpPr>
            <a:spLocks noChangeArrowheads="1"/>
          </p:cNvSpPr>
          <p:nvPr/>
        </p:nvSpPr>
        <p:spPr bwMode="auto">
          <a:xfrm>
            <a:off x="7315200" y="2057400"/>
            <a:ext cx="152400" cy="152400"/>
          </a:xfrm>
          <a:prstGeom prst="star8">
            <a:avLst>
              <a:gd name="adj" fmla="val 3825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5" name="Line 62"/>
          <p:cNvSpPr>
            <a:spLocks noChangeShapeType="1"/>
          </p:cNvSpPr>
          <p:nvPr/>
        </p:nvSpPr>
        <p:spPr bwMode="auto">
          <a:xfrm>
            <a:off x="71628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6" name="Line 63"/>
          <p:cNvSpPr>
            <a:spLocks noChangeShapeType="1"/>
          </p:cNvSpPr>
          <p:nvPr/>
        </p:nvSpPr>
        <p:spPr bwMode="auto">
          <a:xfrm>
            <a:off x="74676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7" name="Text Box 64"/>
          <p:cNvSpPr txBox="1">
            <a:spLocks noChangeArrowheads="1"/>
          </p:cNvSpPr>
          <p:nvPr/>
        </p:nvSpPr>
        <p:spPr bwMode="auto">
          <a:xfrm>
            <a:off x="4038600" y="2590800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24 VDC</a:t>
            </a:r>
          </a:p>
        </p:txBody>
      </p:sp>
      <p:sp>
        <p:nvSpPr>
          <p:cNvPr id="6208" name="Line 65"/>
          <p:cNvSpPr>
            <a:spLocks noChangeShapeType="1"/>
          </p:cNvSpPr>
          <p:nvPr/>
        </p:nvSpPr>
        <p:spPr bwMode="auto">
          <a:xfrm flipH="1">
            <a:off x="38100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9" name="Line 66"/>
          <p:cNvSpPr>
            <a:spLocks noChangeShapeType="1"/>
          </p:cNvSpPr>
          <p:nvPr/>
        </p:nvSpPr>
        <p:spPr bwMode="auto">
          <a:xfrm>
            <a:off x="4648200" y="2667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0" name="Line 67"/>
          <p:cNvSpPr>
            <a:spLocks noChangeShapeType="1"/>
          </p:cNvSpPr>
          <p:nvPr/>
        </p:nvSpPr>
        <p:spPr bwMode="auto">
          <a:xfrm>
            <a:off x="51816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1" name="Line 68"/>
          <p:cNvSpPr>
            <a:spLocks noChangeShapeType="1"/>
          </p:cNvSpPr>
          <p:nvPr/>
        </p:nvSpPr>
        <p:spPr bwMode="auto">
          <a:xfrm flipH="1">
            <a:off x="32766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2" name="Line 69"/>
          <p:cNvSpPr>
            <a:spLocks noChangeShapeType="1"/>
          </p:cNvSpPr>
          <p:nvPr/>
        </p:nvSpPr>
        <p:spPr bwMode="auto">
          <a:xfrm>
            <a:off x="381000" y="37338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3" name="Line 70"/>
          <p:cNvSpPr>
            <a:spLocks noChangeShapeType="1"/>
          </p:cNvSpPr>
          <p:nvPr/>
        </p:nvSpPr>
        <p:spPr bwMode="auto">
          <a:xfrm>
            <a:off x="381000" y="41910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4" name="Line 71"/>
          <p:cNvSpPr>
            <a:spLocks noChangeShapeType="1"/>
          </p:cNvSpPr>
          <p:nvPr/>
        </p:nvSpPr>
        <p:spPr bwMode="auto">
          <a:xfrm>
            <a:off x="2667000" y="4191000"/>
            <a:ext cx="365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5" name="Line 72"/>
          <p:cNvSpPr>
            <a:spLocks noChangeShapeType="1"/>
          </p:cNvSpPr>
          <p:nvPr/>
        </p:nvSpPr>
        <p:spPr bwMode="auto">
          <a:xfrm>
            <a:off x="6477000" y="41910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6" name="Line 73"/>
          <p:cNvSpPr>
            <a:spLocks noChangeShapeType="1"/>
          </p:cNvSpPr>
          <p:nvPr/>
        </p:nvSpPr>
        <p:spPr bwMode="auto">
          <a:xfrm>
            <a:off x="6477000" y="37338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7" name="Line 74"/>
          <p:cNvSpPr>
            <a:spLocks noChangeShapeType="1"/>
          </p:cNvSpPr>
          <p:nvPr/>
        </p:nvSpPr>
        <p:spPr bwMode="auto">
          <a:xfrm>
            <a:off x="2667000" y="3733800"/>
            <a:ext cx="365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8" name="Rectangle 75"/>
          <p:cNvSpPr>
            <a:spLocks noChangeArrowheads="1"/>
          </p:cNvSpPr>
          <p:nvPr/>
        </p:nvSpPr>
        <p:spPr bwMode="auto">
          <a:xfrm>
            <a:off x="23622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9" name="Rectangle 76"/>
          <p:cNvSpPr>
            <a:spLocks noChangeArrowheads="1"/>
          </p:cNvSpPr>
          <p:nvPr/>
        </p:nvSpPr>
        <p:spPr bwMode="auto">
          <a:xfrm>
            <a:off x="3810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0" name="Rectangle 77"/>
          <p:cNvSpPr>
            <a:spLocks noChangeArrowheads="1"/>
          </p:cNvSpPr>
          <p:nvPr/>
        </p:nvSpPr>
        <p:spPr bwMode="auto">
          <a:xfrm>
            <a:off x="84582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1" name="Rectangle 78"/>
          <p:cNvSpPr>
            <a:spLocks noChangeArrowheads="1"/>
          </p:cNvSpPr>
          <p:nvPr/>
        </p:nvSpPr>
        <p:spPr bwMode="auto">
          <a:xfrm>
            <a:off x="26670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2" name="Rectangle 79"/>
          <p:cNvSpPr>
            <a:spLocks noChangeArrowheads="1"/>
          </p:cNvSpPr>
          <p:nvPr/>
        </p:nvSpPr>
        <p:spPr bwMode="auto">
          <a:xfrm>
            <a:off x="61722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3" name="Rectangle 80"/>
          <p:cNvSpPr>
            <a:spLocks noChangeArrowheads="1"/>
          </p:cNvSpPr>
          <p:nvPr/>
        </p:nvSpPr>
        <p:spPr bwMode="auto">
          <a:xfrm>
            <a:off x="64770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4" name="Rectangle 81"/>
          <p:cNvSpPr>
            <a:spLocks noChangeArrowheads="1"/>
          </p:cNvSpPr>
          <p:nvPr/>
        </p:nvSpPr>
        <p:spPr bwMode="auto">
          <a:xfrm>
            <a:off x="5638800" y="3733800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5" name="AutoShape 82"/>
          <p:cNvSpPr>
            <a:spLocks noChangeArrowheads="1"/>
          </p:cNvSpPr>
          <p:nvPr/>
        </p:nvSpPr>
        <p:spPr bwMode="auto">
          <a:xfrm>
            <a:off x="1295400" y="3810000"/>
            <a:ext cx="381000" cy="304800"/>
          </a:xfrm>
          <a:custGeom>
            <a:avLst/>
            <a:gdLst>
              <a:gd name="T0" fmla="*/ 88905506 w 21600"/>
              <a:gd name="T1" fmla="*/ 0 h 21600"/>
              <a:gd name="T2" fmla="*/ 0 w 21600"/>
              <a:gd name="T3" fmla="*/ 30346399 h 21600"/>
              <a:gd name="T4" fmla="*/ 88905506 w 21600"/>
              <a:gd name="T5" fmla="*/ 60692798 h 21600"/>
              <a:gd name="T6" fmla="*/ 118540664 w 21600"/>
              <a:gd name="T7" fmla="*/ 3034639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6" name="Text Box 83"/>
          <p:cNvSpPr txBox="1">
            <a:spLocks noChangeArrowheads="1"/>
          </p:cNvSpPr>
          <p:nvPr/>
        </p:nvSpPr>
        <p:spPr bwMode="auto">
          <a:xfrm>
            <a:off x="6096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1</a:t>
            </a:r>
            <a:endParaRPr lang="en-US" sz="1400"/>
          </a:p>
        </p:txBody>
      </p:sp>
      <p:sp>
        <p:nvSpPr>
          <p:cNvPr id="6227" name="Text Box 84"/>
          <p:cNvSpPr txBox="1">
            <a:spLocks noChangeArrowheads="1"/>
          </p:cNvSpPr>
          <p:nvPr/>
        </p:nvSpPr>
        <p:spPr bwMode="auto">
          <a:xfrm>
            <a:off x="21336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2</a:t>
            </a:r>
            <a:endParaRPr lang="en-US" sz="1400"/>
          </a:p>
        </p:txBody>
      </p:sp>
      <p:sp>
        <p:nvSpPr>
          <p:cNvPr id="6228" name="Text Box 85"/>
          <p:cNvSpPr txBox="1">
            <a:spLocks noChangeArrowheads="1"/>
          </p:cNvSpPr>
          <p:nvPr/>
        </p:nvSpPr>
        <p:spPr bwMode="auto">
          <a:xfrm>
            <a:off x="28194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3</a:t>
            </a:r>
            <a:r>
              <a:rPr lang="en-US" sz="1400" b="1">
                <a:solidFill>
                  <a:schemeClr val="accent2"/>
                </a:solidFill>
              </a:rPr>
              <a:t>*</a:t>
            </a:r>
            <a:endParaRPr lang="en-US" sz="1400"/>
          </a:p>
        </p:txBody>
      </p:sp>
      <p:sp>
        <p:nvSpPr>
          <p:cNvPr id="6229" name="Text Box 86"/>
          <p:cNvSpPr txBox="1">
            <a:spLocks noChangeArrowheads="1"/>
          </p:cNvSpPr>
          <p:nvPr/>
        </p:nvSpPr>
        <p:spPr bwMode="auto">
          <a:xfrm>
            <a:off x="41910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4</a:t>
            </a:r>
            <a:endParaRPr lang="en-US" sz="1400"/>
          </a:p>
        </p:txBody>
      </p:sp>
      <p:sp>
        <p:nvSpPr>
          <p:cNvPr id="6230" name="Text Box 87"/>
          <p:cNvSpPr txBox="1">
            <a:spLocks noChangeArrowheads="1"/>
          </p:cNvSpPr>
          <p:nvPr/>
        </p:nvSpPr>
        <p:spPr bwMode="auto">
          <a:xfrm>
            <a:off x="58674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5</a:t>
            </a:r>
            <a:endParaRPr lang="en-US" sz="1400"/>
          </a:p>
        </p:txBody>
      </p:sp>
      <p:sp>
        <p:nvSpPr>
          <p:cNvPr id="6231" name="Text Box 88"/>
          <p:cNvSpPr txBox="1">
            <a:spLocks noChangeArrowheads="1"/>
          </p:cNvSpPr>
          <p:nvPr/>
        </p:nvSpPr>
        <p:spPr bwMode="auto">
          <a:xfrm>
            <a:off x="66294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6</a:t>
            </a:r>
            <a:endParaRPr lang="en-US" sz="1400" b="1"/>
          </a:p>
        </p:txBody>
      </p:sp>
      <p:sp>
        <p:nvSpPr>
          <p:cNvPr id="6232" name="Text Box 89"/>
          <p:cNvSpPr txBox="1">
            <a:spLocks noChangeArrowheads="1"/>
          </p:cNvSpPr>
          <p:nvPr/>
        </p:nvSpPr>
        <p:spPr bwMode="auto">
          <a:xfrm>
            <a:off x="82296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7</a:t>
            </a:r>
            <a:endParaRPr lang="en-US" sz="1400" b="1"/>
          </a:p>
        </p:txBody>
      </p:sp>
      <p:sp>
        <p:nvSpPr>
          <p:cNvPr id="6233" name="Text Box 90"/>
          <p:cNvSpPr txBox="1">
            <a:spLocks noChangeArrowheads="1"/>
          </p:cNvSpPr>
          <p:nvPr/>
        </p:nvSpPr>
        <p:spPr bwMode="auto">
          <a:xfrm>
            <a:off x="609600" y="4648200"/>
            <a:ext cx="7848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As the board arrives at position </a:t>
            </a:r>
            <a:r>
              <a:rPr lang="en-US">
                <a:solidFill>
                  <a:srgbClr val="CC0066"/>
                </a:solidFill>
              </a:rPr>
              <a:t>5</a:t>
            </a:r>
            <a:r>
              <a:rPr lang="en-US"/>
              <a:t>, contact </a:t>
            </a:r>
            <a:r>
              <a:rPr lang="en-US">
                <a:solidFill>
                  <a:srgbClr val="339933"/>
                </a:solidFill>
              </a:rPr>
              <a:t>C</a:t>
            </a:r>
            <a:r>
              <a:rPr lang="en-US"/>
              <a:t> closes. The MPM checks for a closed contact at </a:t>
            </a:r>
            <a:r>
              <a:rPr lang="en-US">
                <a:solidFill>
                  <a:srgbClr val="339933"/>
                </a:solidFill>
              </a:rPr>
              <a:t>D</a:t>
            </a:r>
            <a:r>
              <a:rPr lang="en-US"/>
              <a:t> on the Downstream machine. If it is, then both machines initiate a board transfer to move the board toward position </a:t>
            </a:r>
            <a:r>
              <a:rPr lang="en-US">
                <a:solidFill>
                  <a:srgbClr val="CC0066"/>
                </a:solidFill>
              </a:rPr>
              <a:t>6</a:t>
            </a:r>
            <a:r>
              <a:rPr lang="en-US"/>
              <a:t>.</a:t>
            </a:r>
          </a:p>
        </p:txBody>
      </p:sp>
      <p:sp>
        <p:nvSpPr>
          <p:cNvPr id="6234" name="Text Box 38"/>
          <p:cNvSpPr txBox="1">
            <a:spLocks noChangeArrowheads="1"/>
          </p:cNvSpPr>
          <p:nvPr/>
        </p:nvSpPr>
        <p:spPr bwMode="auto">
          <a:xfrm>
            <a:off x="5181600" y="1600200"/>
            <a:ext cx="18288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Downstream Ready to Receive</a:t>
            </a:r>
          </a:p>
        </p:txBody>
      </p:sp>
    </p:spTree>
  </p:cSld>
  <p:clrMapOvr>
    <a:masterClrMapping/>
  </p:clrMapOvr>
  <p:transition spd="slow" advClick="0" advTm="30000">
    <p:dissolve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1000" y="990600"/>
            <a:ext cx="1600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581400" y="990600"/>
            <a:ext cx="1600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1000" y="10668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Upstream Machine</a:t>
            </a:r>
            <a:endParaRPr lang="en-US" sz="120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810000" y="10668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MPM Printer</a:t>
            </a:r>
            <a:endParaRPr lang="en-US" sz="12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6934200" y="990600"/>
            <a:ext cx="1600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858000" y="1066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Downstream Machine</a:t>
            </a:r>
            <a:endParaRPr lang="en-US" sz="1200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752600" y="1447800"/>
            <a:ext cx="22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</a:t>
            </a:r>
          </a:p>
          <a:p>
            <a:pPr>
              <a:spcBef>
                <a:spcPct val="50000"/>
              </a:spcBef>
            </a:pPr>
            <a:r>
              <a:rPr lang="en-US" sz="1200"/>
              <a:t>2</a:t>
            </a:r>
          </a:p>
          <a:p>
            <a:pPr>
              <a:spcBef>
                <a:spcPct val="50000"/>
              </a:spcBef>
            </a:pPr>
            <a:r>
              <a:rPr lang="en-US" sz="1200"/>
              <a:t>3</a:t>
            </a:r>
          </a:p>
          <a:p>
            <a:pPr>
              <a:spcBef>
                <a:spcPct val="50000"/>
              </a:spcBef>
            </a:pPr>
            <a:r>
              <a:rPr lang="en-US" sz="1200"/>
              <a:t>4</a:t>
            </a:r>
          </a:p>
          <a:p>
            <a:pPr>
              <a:spcBef>
                <a:spcPct val="50000"/>
              </a:spcBef>
            </a:pPr>
            <a:r>
              <a:rPr lang="en-US" sz="1200"/>
              <a:t>5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581400" y="1447800"/>
            <a:ext cx="22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</a:t>
            </a:r>
          </a:p>
          <a:p>
            <a:pPr>
              <a:spcBef>
                <a:spcPct val="50000"/>
              </a:spcBef>
            </a:pPr>
            <a:r>
              <a:rPr lang="en-US" sz="1200"/>
              <a:t>2</a:t>
            </a:r>
          </a:p>
          <a:p>
            <a:pPr>
              <a:spcBef>
                <a:spcPct val="50000"/>
              </a:spcBef>
            </a:pPr>
            <a:r>
              <a:rPr lang="en-US" sz="1200"/>
              <a:t>3</a:t>
            </a:r>
          </a:p>
          <a:p>
            <a:pPr>
              <a:spcBef>
                <a:spcPct val="50000"/>
              </a:spcBef>
            </a:pPr>
            <a:r>
              <a:rPr lang="en-US" sz="1200"/>
              <a:t>4</a:t>
            </a:r>
          </a:p>
          <a:p>
            <a:pPr>
              <a:spcBef>
                <a:spcPct val="50000"/>
              </a:spcBef>
            </a:pPr>
            <a:r>
              <a:rPr lang="en-US" sz="1200"/>
              <a:t>5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953000" y="1447800"/>
            <a:ext cx="22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</a:t>
            </a:r>
          </a:p>
          <a:p>
            <a:pPr>
              <a:spcBef>
                <a:spcPct val="50000"/>
              </a:spcBef>
            </a:pPr>
            <a:r>
              <a:rPr lang="en-US" sz="1200"/>
              <a:t>2</a:t>
            </a:r>
          </a:p>
          <a:p>
            <a:pPr>
              <a:spcBef>
                <a:spcPct val="50000"/>
              </a:spcBef>
            </a:pPr>
            <a:r>
              <a:rPr lang="en-US" sz="1200"/>
              <a:t>3</a:t>
            </a:r>
          </a:p>
          <a:p>
            <a:pPr>
              <a:spcBef>
                <a:spcPct val="50000"/>
              </a:spcBef>
            </a:pPr>
            <a:r>
              <a:rPr lang="en-US" sz="1200"/>
              <a:t>4</a:t>
            </a:r>
          </a:p>
          <a:p>
            <a:pPr>
              <a:spcBef>
                <a:spcPct val="50000"/>
              </a:spcBef>
            </a:pPr>
            <a:r>
              <a:rPr lang="en-US" sz="1200"/>
              <a:t>5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934200" y="1447800"/>
            <a:ext cx="22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</a:t>
            </a:r>
          </a:p>
          <a:p>
            <a:pPr>
              <a:spcBef>
                <a:spcPct val="50000"/>
              </a:spcBef>
            </a:pPr>
            <a:r>
              <a:rPr lang="en-US" sz="1200"/>
              <a:t>2</a:t>
            </a:r>
          </a:p>
          <a:p>
            <a:pPr>
              <a:spcBef>
                <a:spcPct val="50000"/>
              </a:spcBef>
            </a:pPr>
            <a:r>
              <a:rPr lang="en-US" sz="1200"/>
              <a:t>3</a:t>
            </a:r>
          </a:p>
          <a:p>
            <a:pPr>
              <a:spcBef>
                <a:spcPct val="50000"/>
              </a:spcBef>
            </a:pPr>
            <a:r>
              <a:rPr lang="en-US" sz="1200"/>
              <a:t>4</a:t>
            </a:r>
          </a:p>
          <a:p>
            <a:pPr>
              <a:spcBef>
                <a:spcPct val="50000"/>
              </a:spcBef>
            </a:pPr>
            <a:r>
              <a:rPr lang="en-US" sz="1200"/>
              <a:t>5</a:t>
            </a: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1981200" y="1600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1981200" y="2438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>
            <a:off x="1981200" y="1905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>
            <a:off x="1981200" y="2133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3810000" y="1600200"/>
            <a:ext cx="76200" cy="76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 flipV="1">
            <a:off x="3810000" y="1828800"/>
            <a:ext cx="76200" cy="76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3962400" y="1600200"/>
            <a:ext cx="0" cy="304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1676400" y="2362200"/>
            <a:ext cx="76200" cy="76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flipV="1">
            <a:off x="1676400" y="2133600"/>
            <a:ext cx="76200" cy="76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1600200" y="2133600"/>
            <a:ext cx="1588" cy="304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1219200" y="22860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3962400" y="17526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5181600" y="1600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5181600" y="2438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 flipH="1">
            <a:off x="5181600" y="1905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 flipH="1">
            <a:off x="5181600" y="2133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4876800" y="2362200"/>
            <a:ext cx="7620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 flipV="1">
            <a:off x="4876800" y="2133600"/>
            <a:ext cx="7620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>
            <a:off x="4876800" y="2133600"/>
            <a:ext cx="1588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4419600" y="2286000"/>
            <a:ext cx="381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7162800" y="1600200"/>
            <a:ext cx="7620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 flipV="1">
            <a:off x="7162800" y="1828800"/>
            <a:ext cx="7620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>
            <a:off x="7239000" y="1600200"/>
            <a:ext cx="1588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7315200" y="1752600"/>
            <a:ext cx="381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2362200" y="1600200"/>
            <a:ext cx="990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MPM Busy</a:t>
            </a:r>
            <a:endParaRPr lang="en-US" sz="1200"/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1905000" y="2133600"/>
            <a:ext cx="1752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Upstream No Board Available</a:t>
            </a:r>
            <a:endParaRPr lang="en-US" sz="1200"/>
          </a:p>
        </p:txBody>
      </p:sp>
      <p:sp>
        <p:nvSpPr>
          <p:cNvPr id="7206" name="Text Box 39"/>
          <p:cNvSpPr txBox="1">
            <a:spLocks noChangeArrowheads="1"/>
          </p:cNvSpPr>
          <p:nvPr/>
        </p:nvSpPr>
        <p:spPr bwMode="auto">
          <a:xfrm>
            <a:off x="5334000" y="2133600"/>
            <a:ext cx="1600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MPM Board Available</a:t>
            </a:r>
          </a:p>
        </p:txBody>
      </p:sp>
      <p:sp>
        <p:nvSpPr>
          <p:cNvPr id="7207" name="Text Box 40"/>
          <p:cNvSpPr txBox="1">
            <a:spLocks noChangeArrowheads="1"/>
          </p:cNvSpPr>
          <p:nvPr/>
        </p:nvSpPr>
        <p:spPr bwMode="auto">
          <a:xfrm>
            <a:off x="1219200" y="22098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9900"/>
                </a:solidFill>
              </a:rPr>
              <a:t>A#</a:t>
            </a:r>
            <a:endParaRPr lang="en-US" sz="1400" b="1"/>
          </a:p>
        </p:txBody>
      </p:sp>
      <p:sp>
        <p:nvSpPr>
          <p:cNvPr id="7208" name="Text Box 41"/>
          <p:cNvSpPr txBox="1">
            <a:spLocks noChangeArrowheads="1"/>
          </p:cNvSpPr>
          <p:nvPr/>
        </p:nvSpPr>
        <p:spPr bwMode="auto">
          <a:xfrm>
            <a:off x="3962400" y="1676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9900"/>
                </a:solidFill>
              </a:rPr>
              <a:t>B</a:t>
            </a:r>
            <a:endParaRPr lang="en-US" sz="1400" b="1"/>
          </a:p>
        </p:txBody>
      </p:sp>
      <p:sp>
        <p:nvSpPr>
          <p:cNvPr id="7209" name="Text Box 42"/>
          <p:cNvSpPr txBox="1">
            <a:spLocks noChangeArrowheads="1"/>
          </p:cNvSpPr>
          <p:nvPr/>
        </p:nvSpPr>
        <p:spPr bwMode="auto">
          <a:xfrm>
            <a:off x="4419600" y="220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9900"/>
                </a:solidFill>
              </a:rPr>
              <a:t>C</a:t>
            </a:r>
            <a:endParaRPr lang="en-US" sz="1400" b="1"/>
          </a:p>
        </p:txBody>
      </p:sp>
      <p:sp>
        <p:nvSpPr>
          <p:cNvPr id="7210" name="Text Box 43"/>
          <p:cNvSpPr txBox="1">
            <a:spLocks noChangeArrowheads="1"/>
          </p:cNvSpPr>
          <p:nvPr/>
        </p:nvSpPr>
        <p:spPr bwMode="auto">
          <a:xfrm>
            <a:off x="7315200" y="16764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9900"/>
                </a:solidFill>
              </a:rPr>
              <a:t>D</a:t>
            </a:r>
            <a:endParaRPr lang="en-US" sz="1400" b="1"/>
          </a:p>
        </p:txBody>
      </p:sp>
      <p:sp>
        <p:nvSpPr>
          <p:cNvPr id="7211" name="Line 44"/>
          <p:cNvSpPr>
            <a:spLocks noChangeShapeType="1"/>
          </p:cNvSpPr>
          <p:nvPr/>
        </p:nvSpPr>
        <p:spPr bwMode="auto">
          <a:xfrm>
            <a:off x="1524000" y="190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2" name="Line 45"/>
          <p:cNvSpPr>
            <a:spLocks noChangeShapeType="1"/>
          </p:cNvSpPr>
          <p:nvPr/>
        </p:nvSpPr>
        <p:spPr bwMode="auto">
          <a:xfrm>
            <a:off x="1524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3" name="Line 46"/>
          <p:cNvSpPr>
            <a:spLocks noChangeShapeType="1"/>
          </p:cNvSpPr>
          <p:nvPr/>
        </p:nvSpPr>
        <p:spPr bwMode="auto">
          <a:xfrm>
            <a:off x="4724400" y="190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4" name="Line 47"/>
          <p:cNvSpPr>
            <a:spLocks noChangeShapeType="1"/>
          </p:cNvSpPr>
          <p:nvPr/>
        </p:nvSpPr>
        <p:spPr bwMode="auto">
          <a:xfrm>
            <a:off x="47244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5" name="Line 48"/>
          <p:cNvSpPr>
            <a:spLocks noChangeShapeType="1"/>
          </p:cNvSpPr>
          <p:nvPr/>
        </p:nvSpPr>
        <p:spPr bwMode="auto">
          <a:xfrm>
            <a:off x="3810000" y="243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6" name="Line 49"/>
          <p:cNvSpPr>
            <a:spLocks noChangeShapeType="1"/>
          </p:cNvSpPr>
          <p:nvPr/>
        </p:nvSpPr>
        <p:spPr bwMode="auto">
          <a:xfrm>
            <a:off x="41148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7" name="Line 50"/>
          <p:cNvSpPr>
            <a:spLocks noChangeShapeType="1"/>
          </p:cNvSpPr>
          <p:nvPr/>
        </p:nvSpPr>
        <p:spPr bwMode="auto">
          <a:xfrm>
            <a:off x="7162800" y="243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8" name="Line 51"/>
          <p:cNvSpPr>
            <a:spLocks noChangeShapeType="1"/>
          </p:cNvSpPr>
          <p:nvPr/>
        </p:nvSpPr>
        <p:spPr bwMode="auto">
          <a:xfrm>
            <a:off x="74676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9" name="AutoShape 52"/>
          <p:cNvSpPr>
            <a:spLocks noChangeArrowheads="1"/>
          </p:cNvSpPr>
          <p:nvPr/>
        </p:nvSpPr>
        <p:spPr bwMode="auto">
          <a:xfrm>
            <a:off x="4724400" y="1524000"/>
            <a:ext cx="152400" cy="152400"/>
          </a:xfrm>
          <a:prstGeom prst="star8">
            <a:avLst>
              <a:gd name="adj" fmla="val 3825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0" name="Line 53"/>
          <p:cNvSpPr>
            <a:spLocks noChangeShapeType="1"/>
          </p:cNvSpPr>
          <p:nvPr/>
        </p:nvSpPr>
        <p:spPr bwMode="auto">
          <a:xfrm>
            <a:off x="4572000" y="160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1" name="Line 54"/>
          <p:cNvSpPr>
            <a:spLocks noChangeShapeType="1"/>
          </p:cNvSpPr>
          <p:nvPr/>
        </p:nvSpPr>
        <p:spPr bwMode="auto">
          <a:xfrm>
            <a:off x="4876800" y="160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2" name="AutoShape 55"/>
          <p:cNvSpPr>
            <a:spLocks noChangeArrowheads="1"/>
          </p:cNvSpPr>
          <p:nvPr/>
        </p:nvSpPr>
        <p:spPr bwMode="auto">
          <a:xfrm>
            <a:off x="3962400" y="2057400"/>
            <a:ext cx="152400" cy="152400"/>
          </a:xfrm>
          <a:prstGeom prst="star8">
            <a:avLst>
              <a:gd name="adj" fmla="val 382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3" name="Line 56"/>
          <p:cNvSpPr>
            <a:spLocks noChangeShapeType="1"/>
          </p:cNvSpPr>
          <p:nvPr/>
        </p:nvSpPr>
        <p:spPr bwMode="auto">
          <a:xfrm>
            <a:off x="38100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4" name="Line 57"/>
          <p:cNvSpPr>
            <a:spLocks noChangeShapeType="1"/>
          </p:cNvSpPr>
          <p:nvPr/>
        </p:nvSpPr>
        <p:spPr bwMode="auto">
          <a:xfrm>
            <a:off x="41148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5" name="AutoShape 58"/>
          <p:cNvSpPr>
            <a:spLocks noChangeArrowheads="1"/>
          </p:cNvSpPr>
          <p:nvPr/>
        </p:nvSpPr>
        <p:spPr bwMode="auto">
          <a:xfrm>
            <a:off x="1524000" y="1524000"/>
            <a:ext cx="152400" cy="152400"/>
          </a:xfrm>
          <a:prstGeom prst="star8">
            <a:avLst>
              <a:gd name="adj" fmla="val 382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6" name="Line 59"/>
          <p:cNvSpPr>
            <a:spLocks noChangeShapeType="1"/>
          </p:cNvSpPr>
          <p:nvPr/>
        </p:nvSpPr>
        <p:spPr bwMode="auto">
          <a:xfrm>
            <a:off x="1371600" y="160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7" name="Line 60"/>
          <p:cNvSpPr>
            <a:spLocks noChangeShapeType="1"/>
          </p:cNvSpPr>
          <p:nvPr/>
        </p:nvSpPr>
        <p:spPr bwMode="auto">
          <a:xfrm>
            <a:off x="1676400" y="160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8" name="AutoShape 61"/>
          <p:cNvSpPr>
            <a:spLocks noChangeArrowheads="1"/>
          </p:cNvSpPr>
          <p:nvPr/>
        </p:nvSpPr>
        <p:spPr bwMode="auto">
          <a:xfrm>
            <a:off x="7315200" y="2057400"/>
            <a:ext cx="152400" cy="152400"/>
          </a:xfrm>
          <a:prstGeom prst="star8">
            <a:avLst>
              <a:gd name="adj" fmla="val 3825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9" name="Line 62"/>
          <p:cNvSpPr>
            <a:spLocks noChangeShapeType="1"/>
          </p:cNvSpPr>
          <p:nvPr/>
        </p:nvSpPr>
        <p:spPr bwMode="auto">
          <a:xfrm>
            <a:off x="71628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0" name="Line 63"/>
          <p:cNvSpPr>
            <a:spLocks noChangeShapeType="1"/>
          </p:cNvSpPr>
          <p:nvPr/>
        </p:nvSpPr>
        <p:spPr bwMode="auto">
          <a:xfrm>
            <a:off x="74676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1" name="Text Box 64"/>
          <p:cNvSpPr txBox="1">
            <a:spLocks noChangeArrowheads="1"/>
          </p:cNvSpPr>
          <p:nvPr/>
        </p:nvSpPr>
        <p:spPr bwMode="auto">
          <a:xfrm>
            <a:off x="4038600" y="2590800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24 VDC</a:t>
            </a:r>
          </a:p>
        </p:txBody>
      </p:sp>
      <p:sp>
        <p:nvSpPr>
          <p:cNvPr id="7232" name="Line 65"/>
          <p:cNvSpPr>
            <a:spLocks noChangeShapeType="1"/>
          </p:cNvSpPr>
          <p:nvPr/>
        </p:nvSpPr>
        <p:spPr bwMode="auto">
          <a:xfrm flipH="1">
            <a:off x="38100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3" name="Line 66"/>
          <p:cNvSpPr>
            <a:spLocks noChangeShapeType="1"/>
          </p:cNvSpPr>
          <p:nvPr/>
        </p:nvSpPr>
        <p:spPr bwMode="auto">
          <a:xfrm>
            <a:off x="4648200" y="2667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4" name="Line 67"/>
          <p:cNvSpPr>
            <a:spLocks noChangeShapeType="1"/>
          </p:cNvSpPr>
          <p:nvPr/>
        </p:nvSpPr>
        <p:spPr bwMode="auto">
          <a:xfrm>
            <a:off x="51816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5" name="Line 68"/>
          <p:cNvSpPr>
            <a:spLocks noChangeShapeType="1"/>
          </p:cNvSpPr>
          <p:nvPr/>
        </p:nvSpPr>
        <p:spPr bwMode="auto">
          <a:xfrm flipH="1">
            <a:off x="32766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6" name="Line 69"/>
          <p:cNvSpPr>
            <a:spLocks noChangeShapeType="1"/>
          </p:cNvSpPr>
          <p:nvPr/>
        </p:nvSpPr>
        <p:spPr bwMode="auto">
          <a:xfrm>
            <a:off x="381000" y="37338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7" name="Line 70"/>
          <p:cNvSpPr>
            <a:spLocks noChangeShapeType="1"/>
          </p:cNvSpPr>
          <p:nvPr/>
        </p:nvSpPr>
        <p:spPr bwMode="auto">
          <a:xfrm>
            <a:off x="381000" y="41910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8" name="Line 71"/>
          <p:cNvSpPr>
            <a:spLocks noChangeShapeType="1"/>
          </p:cNvSpPr>
          <p:nvPr/>
        </p:nvSpPr>
        <p:spPr bwMode="auto">
          <a:xfrm>
            <a:off x="2667000" y="4191000"/>
            <a:ext cx="365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9" name="Line 72"/>
          <p:cNvSpPr>
            <a:spLocks noChangeShapeType="1"/>
          </p:cNvSpPr>
          <p:nvPr/>
        </p:nvSpPr>
        <p:spPr bwMode="auto">
          <a:xfrm>
            <a:off x="6477000" y="41910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40" name="Line 73"/>
          <p:cNvSpPr>
            <a:spLocks noChangeShapeType="1"/>
          </p:cNvSpPr>
          <p:nvPr/>
        </p:nvSpPr>
        <p:spPr bwMode="auto">
          <a:xfrm>
            <a:off x="6477000" y="37338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41" name="Line 74"/>
          <p:cNvSpPr>
            <a:spLocks noChangeShapeType="1"/>
          </p:cNvSpPr>
          <p:nvPr/>
        </p:nvSpPr>
        <p:spPr bwMode="auto">
          <a:xfrm>
            <a:off x="2667000" y="3733800"/>
            <a:ext cx="365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42" name="Rectangle 75"/>
          <p:cNvSpPr>
            <a:spLocks noChangeArrowheads="1"/>
          </p:cNvSpPr>
          <p:nvPr/>
        </p:nvSpPr>
        <p:spPr bwMode="auto">
          <a:xfrm>
            <a:off x="23622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43" name="Rectangle 76"/>
          <p:cNvSpPr>
            <a:spLocks noChangeArrowheads="1"/>
          </p:cNvSpPr>
          <p:nvPr/>
        </p:nvSpPr>
        <p:spPr bwMode="auto">
          <a:xfrm>
            <a:off x="3810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44" name="Rectangle 77"/>
          <p:cNvSpPr>
            <a:spLocks noChangeArrowheads="1"/>
          </p:cNvSpPr>
          <p:nvPr/>
        </p:nvSpPr>
        <p:spPr bwMode="auto">
          <a:xfrm>
            <a:off x="84582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45" name="Rectangle 78"/>
          <p:cNvSpPr>
            <a:spLocks noChangeArrowheads="1"/>
          </p:cNvSpPr>
          <p:nvPr/>
        </p:nvSpPr>
        <p:spPr bwMode="auto">
          <a:xfrm>
            <a:off x="26670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46" name="Rectangle 79"/>
          <p:cNvSpPr>
            <a:spLocks noChangeArrowheads="1"/>
          </p:cNvSpPr>
          <p:nvPr/>
        </p:nvSpPr>
        <p:spPr bwMode="auto">
          <a:xfrm>
            <a:off x="61722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47" name="Rectangle 80"/>
          <p:cNvSpPr>
            <a:spLocks noChangeArrowheads="1"/>
          </p:cNvSpPr>
          <p:nvPr/>
        </p:nvSpPr>
        <p:spPr bwMode="auto">
          <a:xfrm>
            <a:off x="64770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48" name="Rectangle 81"/>
          <p:cNvSpPr>
            <a:spLocks noChangeArrowheads="1"/>
          </p:cNvSpPr>
          <p:nvPr/>
        </p:nvSpPr>
        <p:spPr bwMode="auto">
          <a:xfrm>
            <a:off x="6553200" y="3733800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49" name="AutoShape 82"/>
          <p:cNvSpPr>
            <a:spLocks noChangeArrowheads="1"/>
          </p:cNvSpPr>
          <p:nvPr/>
        </p:nvSpPr>
        <p:spPr bwMode="auto">
          <a:xfrm>
            <a:off x="1295400" y="3810000"/>
            <a:ext cx="381000" cy="304800"/>
          </a:xfrm>
          <a:custGeom>
            <a:avLst/>
            <a:gdLst>
              <a:gd name="T0" fmla="*/ 88905506 w 21600"/>
              <a:gd name="T1" fmla="*/ 0 h 21600"/>
              <a:gd name="T2" fmla="*/ 0 w 21600"/>
              <a:gd name="T3" fmla="*/ 30346399 h 21600"/>
              <a:gd name="T4" fmla="*/ 88905506 w 21600"/>
              <a:gd name="T5" fmla="*/ 60692798 h 21600"/>
              <a:gd name="T6" fmla="*/ 118540664 w 21600"/>
              <a:gd name="T7" fmla="*/ 3034639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50" name="Text Box 83"/>
          <p:cNvSpPr txBox="1">
            <a:spLocks noChangeArrowheads="1"/>
          </p:cNvSpPr>
          <p:nvPr/>
        </p:nvSpPr>
        <p:spPr bwMode="auto">
          <a:xfrm>
            <a:off x="6096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1</a:t>
            </a:r>
            <a:endParaRPr lang="en-US" sz="1400"/>
          </a:p>
        </p:txBody>
      </p:sp>
      <p:sp>
        <p:nvSpPr>
          <p:cNvPr id="7251" name="Text Box 84"/>
          <p:cNvSpPr txBox="1">
            <a:spLocks noChangeArrowheads="1"/>
          </p:cNvSpPr>
          <p:nvPr/>
        </p:nvSpPr>
        <p:spPr bwMode="auto">
          <a:xfrm>
            <a:off x="21336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2</a:t>
            </a:r>
            <a:endParaRPr lang="en-US" sz="1400"/>
          </a:p>
        </p:txBody>
      </p:sp>
      <p:sp>
        <p:nvSpPr>
          <p:cNvPr id="7252" name="Text Box 85"/>
          <p:cNvSpPr txBox="1">
            <a:spLocks noChangeArrowheads="1"/>
          </p:cNvSpPr>
          <p:nvPr/>
        </p:nvSpPr>
        <p:spPr bwMode="auto">
          <a:xfrm>
            <a:off x="28194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3</a:t>
            </a:r>
            <a:r>
              <a:rPr lang="en-US" sz="1400" b="1">
                <a:solidFill>
                  <a:schemeClr val="accent2"/>
                </a:solidFill>
              </a:rPr>
              <a:t>*</a:t>
            </a:r>
            <a:endParaRPr lang="en-US" sz="1400"/>
          </a:p>
        </p:txBody>
      </p:sp>
      <p:sp>
        <p:nvSpPr>
          <p:cNvPr id="7253" name="Text Box 86"/>
          <p:cNvSpPr txBox="1">
            <a:spLocks noChangeArrowheads="1"/>
          </p:cNvSpPr>
          <p:nvPr/>
        </p:nvSpPr>
        <p:spPr bwMode="auto">
          <a:xfrm>
            <a:off x="41910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4</a:t>
            </a:r>
            <a:endParaRPr lang="en-US" sz="1400"/>
          </a:p>
        </p:txBody>
      </p:sp>
      <p:sp>
        <p:nvSpPr>
          <p:cNvPr id="7254" name="Text Box 87"/>
          <p:cNvSpPr txBox="1">
            <a:spLocks noChangeArrowheads="1"/>
          </p:cNvSpPr>
          <p:nvPr/>
        </p:nvSpPr>
        <p:spPr bwMode="auto">
          <a:xfrm>
            <a:off x="58674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5</a:t>
            </a:r>
            <a:endParaRPr lang="en-US" sz="1400"/>
          </a:p>
        </p:txBody>
      </p:sp>
      <p:sp>
        <p:nvSpPr>
          <p:cNvPr id="7255" name="Text Box 88"/>
          <p:cNvSpPr txBox="1">
            <a:spLocks noChangeArrowheads="1"/>
          </p:cNvSpPr>
          <p:nvPr/>
        </p:nvSpPr>
        <p:spPr bwMode="auto">
          <a:xfrm>
            <a:off x="66294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6</a:t>
            </a:r>
            <a:endParaRPr lang="en-US" sz="1400" b="1"/>
          </a:p>
        </p:txBody>
      </p:sp>
      <p:sp>
        <p:nvSpPr>
          <p:cNvPr id="7256" name="Text Box 89"/>
          <p:cNvSpPr txBox="1">
            <a:spLocks noChangeArrowheads="1"/>
          </p:cNvSpPr>
          <p:nvPr/>
        </p:nvSpPr>
        <p:spPr bwMode="auto">
          <a:xfrm>
            <a:off x="82296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7</a:t>
            </a:r>
            <a:endParaRPr lang="en-US" sz="1400" b="1"/>
          </a:p>
        </p:txBody>
      </p:sp>
      <p:sp>
        <p:nvSpPr>
          <p:cNvPr id="7257" name="Rectangle 92"/>
          <p:cNvSpPr>
            <a:spLocks noChangeArrowheads="1"/>
          </p:cNvSpPr>
          <p:nvPr/>
        </p:nvSpPr>
        <p:spPr bwMode="auto">
          <a:xfrm>
            <a:off x="609600" y="4648200"/>
            <a:ext cx="7924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As the board starts to move toward position 6, the MPM maintains contact </a:t>
            </a:r>
            <a:r>
              <a:rPr lang="en-US">
                <a:solidFill>
                  <a:srgbClr val="00B050"/>
                </a:solidFill>
              </a:rPr>
              <a:t>C</a:t>
            </a:r>
            <a:r>
              <a:rPr lang="en-US"/>
              <a:t> closed until sensor </a:t>
            </a:r>
            <a:r>
              <a:rPr lang="en-US">
                <a:solidFill>
                  <a:srgbClr val="CC0066"/>
                </a:solidFill>
              </a:rPr>
              <a:t>5</a:t>
            </a:r>
            <a:r>
              <a:rPr lang="en-US"/>
              <a:t> no longer detects the board. The Downstream machines closed contact </a:t>
            </a:r>
            <a:r>
              <a:rPr lang="en-US">
                <a:solidFill>
                  <a:srgbClr val="339933"/>
                </a:solidFill>
              </a:rPr>
              <a:t>D</a:t>
            </a:r>
            <a:r>
              <a:rPr lang="en-US"/>
              <a:t> timing varies by manufacturer.</a:t>
            </a:r>
          </a:p>
        </p:txBody>
      </p:sp>
      <p:sp>
        <p:nvSpPr>
          <p:cNvPr id="7258" name="Text Box 38"/>
          <p:cNvSpPr txBox="1">
            <a:spLocks noChangeArrowheads="1"/>
          </p:cNvSpPr>
          <p:nvPr/>
        </p:nvSpPr>
        <p:spPr bwMode="auto">
          <a:xfrm>
            <a:off x="5181600" y="1600200"/>
            <a:ext cx="18288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Downstream Ready to Receive</a:t>
            </a:r>
          </a:p>
        </p:txBody>
      </p:sp>
    </p:spTree>
  </p:cSld>
  <p:clrMapOvr>
    <a:masterClrMapping/>
  </p:clrMapOvr>
  <p:transition spd="slow" advClick="0" advTm="30000">
    <p:dissolve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81000" y="990600"/>
            <a:ext cx="1600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81400" y="990600"/>
            <a:ext cx="1600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81000" y="10668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Upstream Machine</a:t>
            </a:r>
            <a:endParaRPr lang="en-US" sz="120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810000" y="10668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MPM Printer</a:t>
            </a:r>
            <a:endParaRPr lang="en-US" sz="12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934200" y="990600"/>
            <a:ext cx="1600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858000" y="1066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Downstream Machine</a:t>
            </a:r>
            <a:endParaRPr lang="en-US" sz="1200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752600" y="1447800"/>
            <a:ext cx="22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</a:t>
            </a:r>
          </a:p>
          <a:p>
            <a:pPr>
              <a:spcBef>
                <a:spcPct val="50000"/>
              </a:spcBef>
            </a:pPr>
            <a:r>
              <a:rPr lang="en-US" sz="1200"/>
              <a:t>2</a:t>
            </a:r>
          </a:p>
          <a:p>
            <a:pPr>
              <a:spcBef>
                <a:spcPct val="50000"/>
              </a:spcBef>
            </a:pPr>
            <a:r>
              <a:rPr lang="en-US" sz="1200"/>
              <a:t>3</a:t>
            </a:r>
          </a:p>
          <a:p>
            <a:pPr>
              <a:spcBef>
                <a:spcPct val="50000"/>
              </a:spcBef>
            </a:pPr>
            <a:r>
              <a:rPr lang="en-US" sz="1200"/>
              <a:t>4</a:t>
            </a:r>
          </a:p>
          <a:p>
            <a:pPr>
              <a:spcBef>
                <a:spcPct val="50000"/>
              </a:spcBef>
            </a:pPr>
            <a:r>
              <a:rPr lang="en-US" sz="1200"/>
              <a:t>5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581400" y="1447800"/>
            <a:ext cx="22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</a:t>
            </a:r>
          </a:p>
          <a:p>
            <a:pPr>
              <a:spcBef>
                <a:spcPct val="50000"/>
              </a:spcBef>
            </a:pPr>
            <a:r>
              <a:rPr lang="en-US" sz="1200"/>
              <a:t>2</a:t>
            </a:r>
          </a:p>
          <a:p>
            <a:pPr>
              <a:spcBef>
                <a:spcPct val="50000"/>
              </a:spcBef>
            </a:pPr>
            <a:r>
              <a:rPr lang="en-US" sz="1200"/>
              <a:t>3</a:t>
            </a:r>
          </a:p>
          <a:p>
            <a:pPr>
              <a:spcBef>
                <a:spcPct val="50000"/>
              </a:spcBef>
            </a:pPr>
            <a:r>
              <a:rPr lang="en-US" sz="1200"/>
              <a:t>4</a:t>
            </a:r>
          </a:p>
          <a:p>
            <a:pPr>
              <a:spcBef>
                <a:spcPct val="50000"/>
              </a:spcBef>
            </a:pPr>
            <a:r>
              <a:rPr lang="en-US" sz="1200"/>
              <a:t>5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953000" y="1447800"/>
            <a:ext cx="22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</a:t>
            </a:r>
          </a:p>
          <a:p>
            <a:pPr>
              <a:spcBef>
                <a:spcPct val="50000"/>
              </a:spcBef>
            </a:pPr>
            <a:r>
              <a:rPr lang="en-US" sz="1200"/>
              <a:t>2</a:t>
            </a:r>
          </a:p>
          <a:p>
            <a:pPr>
              <a:spcBef>
                <a:spcPct val="50000"/>
              </a:spcBef>
            </a:pPr>
            <a:r>
              <a:rPr lang="en-US" sz="1200"/>
              <a:t>3</a:t>
            </a:r>
          </a:p>
          <a:p>
            <a:pPr>
              <a:spcBef>
                <a:spcPct val="50000"/>
              </a:spcBef>
            </a:pPr>
            <a:r>
              <a:rPr lang="en-US" sz="1200"/>
              <a:t>4</a:t>
            </a:r>
          </a:p>
          <a:p>
            <a:pPr>
              <a:spcBef>
                <a:spcPct val="50000"/>
              </a:spcBef>
            </a:pPr>
            <a:r>
              <a:rPr lang="en-US" sz="1200"/>
              <a:t>5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934200" y="1447800"/>
            <a:ext cx="22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</a:t>
            </a:r>
          </a:p>
          <a:p>
            <a:pPr>
              <a:spcBef>
                <a:spcPct val="50000"/>
              </a:spcBef>
            </a:pPr>
            <a:r>
              <a:rPr lang="en-US" sz="1200"/>
              <a:t>2</a:t>
            </a:r>
          </a:p>
          <a:p>
            <a:pPr>
              <a:spcBef>
                <a:spcPct val="50000"/>
              </a:spcBef>
            </a:pPr>
            <a:r>
              <a:rPr lang="en-US" sz="1200"/>
              <a:t>3</a:t>
            </a:r>
          </a:p>
          <a:p>
            <a:pPr>
              <a:spcBef>
                <a:spcPct val="50000"/>
              </a:spcBef>
            </a:pPr>
            <a:r>
              <a:rPr lang="en-US" sz="1200"/>
              <a:t>4</a:t>
            </a:r>
          </a:p>
          <a:p>
            <a:pPr>
              <a:spcBef>
                <a:spcPct val="50000"/>
              </a:spcBef>
            </a:pPr>
            <a:r>
              <a:rPr lang="en-US" sz="1200"/>
              <a:t>5</a:t>
            </a: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1981200" y="1600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1981200" y="2438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1981200" y="1905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1981200" y="2133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3810000" y="1600200"/>
            <a:ext cx="7620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3810000" y="1828800"/>
            <a:ext cx="7620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886200" y="1600200"/>
            <a:ext cx="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1676400" y="2362200"/>
            <a:ext cx="76200" cy="76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V="1">
            <a:off x="1676400" y="2133600"/>
            <a:ext cx="76200" cy="76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1600200" y="2133600"/>
            <a:ext cx="1588" cy="304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1219200" y="22860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3962400" y="1752600"/>
            <a:ext cx="381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5181600" y="1600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5181600" y="2438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 flipH="1">
            <a:off x="5181600" y="1905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 flipH="1">
            <a:off x="5181600" y="2133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4876800" y="23622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 flipV="1">
            <a:off x="4876800" y="21336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4800600" y="2133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>
            <a:off x="4419600" y="2286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7162800" y="1600200"/>
            <a:ext cx="76200" cy="76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 flipV="1">
            <a:off x="7162800" y="1828800"/>
            <a:ext cx="76200" cy="76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>
            <a:off x="7315200" y="1600200"/>
            <a:ext cx="1588" cy="304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>
            <a:off x="7315200" y="17526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Text Box 37"/>
          <p:cNvSpPr txBox="1">
            <a:spLocks noChangeArrowheads="1"/>
          </p:cNvSpPr>
          <p:nvPr/>
        </p:nvSpPr>
        <p:spPr bwMode="auto">
          <a:xfrm>
            <a:off x="1905000" y="2133600"/>
            <a:ext cx="1752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Upstream No Board Available</a:t>
            </a:r>
            <a:endParaRPr lang="en-US" sz="1200"/>
          </a:p>
        </p:txBody>
      </p:sp>
      <p:sp>
        <p:nvSpPr>
          <p:cNvPr id="8229" name="Text Box 38"/>
          <p:cNvSpPr txBox="1">
            <a:spLocks noChangeArrowheads="1"/>
          </p:cNvSpPr>
          <p:nvPr/>
        </p:nvSpPr>
        <p:spPr bwMode="auto">
          <a:xfrm>
            <a:off x="5486400" y="1600200"/>
            <a:ext cx="1219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Downstream Busy</a:t>
            </a:r>
          </a:p>
        </p:txBody>
      </p:sp>
      <p:sp>
        <p:nvSpPr>
          <p:cNvPr id="8230" name="Text Box 39"/>
          <p:cNvSpPr txBox="1">
            <a:spLocks noChangeArrowheads="1"/>
          </p:cNvSpPr>
          <p:nvPr/>
        </p:nvSpPr>
        <p:spPr bwMode="auto">
          <a:xfrm>
            <a:off x="5257800" y="2133600"/>
            <a:ext cx="1752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MPM No Board Available</a:t>
            </a:r>
          </a:p>
        </p:txBody>
      </p:sp>
      <p:sp>
        <p:nvSpPr>
          <p:cNvPr id="8231" name="Text Box 40"/>
          <p:cNvSpPr txBox="1">
            <a:spLocks noChangeArrowheads="1"/>
          </p:cNvSpPr>
          <p:nvPr/>
        </p:nvSpPr>
        <p:spPr bwMode="auto">
          <a:xfrm>
            <a:off x="1219200" y="22098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9900"/>
                </a:solidFill>
              </a:rPr>
              <a:t>A#</a:t>
            </a:r>
            <a:endParaRPr lang="en-US" sz="1400" b="1"/>
          </a:p>
        </p:txBody>
      </p:sp>
      <p:sp>
        <p:nvSpPr>
          <p:cNvPr id="8232" name="Text Box 41"/>
          <p:cNvSpPr txBox="1">
            <a:spLocks noChangeArrowheads="1"/>
          </p:cNvSpPr>
          <p:nvPr/>
        </p:nvSpPr>
        <p:spPr bwMode="auto">
          <a:xfrm>
            <a:off x="3962400" y="1676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9900"/>
                </a:solidFill>
              </a:rPr>
              <a:t>B</a:t>
            </a:r>
            <a:endParaRPr lang="en-US" sz="1400" b="1"/>
          </a:p>
        </p:txBody>
      </p:sp>
      <p:sp>
        <p:nvSpPr>
          <p:cNvPr id="8233" name="Text Box 42"/>
          <p:cNvSpPr txBox="1">
            <a:spLocks noChangeArrowheads="1"/>
          </p:cNvSpPr>
          <p:nvPr/>
        </p:nvSpPr>
        <p:spPr bwMode="auto">
          <a:xfrm>
            <a:off x="4419600" y="220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9900"/>
                </a:solidFill>
              </a:rPr>
              <a:t>C</a:t>
            </a:r>
            <a:endParaRPr lang="en-US" sz="1400" b="1"/>
          </a:p>
        </p:txBody>
      </p:sp>
      <p:sp>
        <p:nvSpPr>
          <p:cNvPr id="8234" name="Text Box 43"/>
          <p:cNvSpPr txBox="1">
            <a:spLocks noChangeArrowheads="1"/>
          </p:cNvSpPr>
          <p:nvPr/>
        </p:nvSpPr>
        <p:spPr bwMode="auto">
          <a:xfrm>
            <a:off x="7315200" y="16764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9900"/>
                </a:solidFill>
              </a:rPr>
              <a:t>D</a:t>
            </a:r>
            <a:endParaRPr lang="en-US" sz="1400" b="1"/>
          </a:p>
        </p:txBody>
      </p:sp>
      <p:sp>
        <p:nvSpPr>
          <p:cNvPr id="8235" name="Line 44"/>
          <p:cNvSpPr>
            <a:spLocks noChangeShapeType="1"/>
          </p:cNvSpPr>
          <p:nvPr/>
        </p:nvSpPr>
        <p:spPr bwMode="auto">
          <a:xfrm>
            <a:off x="1524000" y="190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6" name="Line 45"/>
          <p:cNvSpPr>
            <a:spLocks noChangeShapeType="1"/>
          </p:cNvSpPr>
          <p:nvPr/>
        </p:nvSpPr>
        <p:spPr bwMode="auto">
          <a:xfrm>
            <a:off x="1524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7" name="Line 46"/>
          <p:cNvSpPr>
            <a:spLocks noChangeShapeType="1"/>
          </p:cNvSpPr>
          <p:nvPr/>
        </p:nvSpPr>
        <p:spPr bwMode="auto">
          <a:xfrm>
            <a:off x="4724400" y="190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8" name="Line 47"/>
          <p:cNvSpPr>
            <a:spLocks noChangeShapeType="1"/>
          </p:cNvSpPr>
          <p:nvPr/>
        </p:nvSpPr>
        <p:spPr bwMode="auto">
          <a:xfrm>
            <a:off x="47244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9" name="Line 48"/>
          <p:cNvSpPr>
            <a:spLocks noChangeShapeType="1"/>
          </p:cNvSpPr>
          <p:nvPr/>
        </p:nvSpPr>
        <p:spPr bwMode="auto">
          <a:xfrm>
            <a:off x="3810000" y="243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0" name="Line 49"/>
          <p:cNvSpPr>
            <a:spLocks noChangeShapeType="1"/>
          </p:cNvSpPr>
          <p:nvPr/>
        </p:nvSpPr>
        <p:spPr bwMode="auto">
          <a:xfrm>
            <a:off x="41148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1" name="Line 50"/>
          <p:cNvSpPr>
            <a:spLocks noChangeShapeType="1"/>
          </p:cNvSpPr>
          <p:nvPr/>
        </p:nvSpPr>
        <p:spPr bwMode="auto">
          <a:xfrm>
            <a:off x="7162800" y="243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2" name="Line 51"/>
          <p:cNvSpPr>
            <a:spLocks noChangeShapeType="1"/>
          </p:cNvSpPr>
          <p:nvPr/>
        </p:nvSpPr>
        <p:spPr bwMode="auto">
          <a:xfrm>
            <a:off x="74676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3" name="AutoShape 52"/>
          <p:cNvSpPr>
            <a:spLocks noChangeArrowheads="1"/>
          </p:cNvSpPr>
          <p:nvPr/>
        </p:nvSpPr>
        <p:spPr bwMode="auto">
          <a:xfrm>
            <a:off x="4724400" y="1524000"/>
            <a:ext cx="152400" cy="152400"/>
          </a:xfrm>
          <a:prstGeom prst="star8">
            <a:avLst>
              <a:gd name="adj" fmla="val 382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4" name="Line 53"/>
          <p:cNvSpPr>
            <a:spLocks noChangeShapeType="1"/>
          </p:cNvSpPr>
          <p:nvPr/>
        </p:nvSpPr>
        <p:spPr bwMode="auto">
          <a:xfrm>
            <a:off x="4572000" y="160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5" name="Line 54"/>
          <p:cNvSpPr>
            <a:spLocks noChangeShapeType="1"/>
          </p:cNvSpPr>
          <p:nvPr/>
        </p:nvSpPr>
        <p:spPr bwMode="auto">
          <a:xfrm>
            <a:off x="4876800" y="160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6" name="AutoShape 55"/>
          <p:cNvSpPr>
            <a:spLocks noChangeArrowheads="1"/>
          </p:cNvSpPr>
          <p:nvPr/>
        </p:nvSpPr>
        <p:spPr bwMode="auto">
          <a:xfrm>
            <a:off x="3962400" y="2057400"/>
            <a:ext cx="152400" cy="152400"/>
          </a:xfrm>
          <a:prstGeom prst="star8">
            <a:avLst>
              <a:gd name="adj" fmla="val 382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7" name="Line 56"/>
          <p:cNvSpPr>
            <a:spLocks noChangeShapeType="1"/>
          </p:cNvSpPr>
          <p:nvPr/>
        </p:nvSpPr>
        <p:spPr bwMode="auto">
          <a:xfrm>
            <a:off x="38100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8" name="Line 57"/>
          <p:cNvSpPr>
            <a:spLocks noChangeShapeType="1"/>
          </p:cNvSpPr>
          <p:nvPr/>
        </p:nvSpPr>
        <p:spPr bwMode="auto">
          <a:xfrm>
            <a:off x="41148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9" name="AutoShape 58"/>
          <p:cNvSpPr>
            <a:spLocks noChangeArrowheads="1"/>
          </p:cNvSpPr>
          <p:nvPr/>
        </p:nvSpPr>
        <p:spPr bwMode="auto">
          <a:xfrm>
            <a:off x="1524000" y="1524000"/>
            <a:ext cx="152400" cy="152400"/>
          </a:xfrm>
          <a:prstGeom prst="star8">
            <a:avLst>
              <a:gd name="adj" fmla="val 3825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0" name="Line 59"/>
          <p:cNvSpPr>
            <a:spLocks noChangeShapeType="1"/>
          </p:cNvSpPr>
          <p:nvPr/>
        </p:nvSpPr>
        <p:spPr bwMode="auto">
          <a:xfrm>
            <a:off x="1371600" y="160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1" name="Line 60"/>
          <p:cNvSpPr>
            <a:spLocks noChangeShapeType="1"/>
          </p:cNvSpPr>
          <p:nvPr/>
        </p:nvSpPr>
        <p:spPr bwMode="auto">
          <a:xfrm>
            <a:off x="1676400" y="160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2" name="AutoShape 61"/>
          <p:cNvSpPr>
            <a:spLocks noChangeArrowheads="1"/>
          </p:cNvSpPr>
          <p:nvPr/>
        </p:nvSpPr>
        <p:spPr bwMode="auto">
          <a:xfrm>
            <a:off x="7315200" y="2057400"/>
            <a:ext cx="152400" cy="152400"/>
          </a:xfrm>
          <a:prstGeom prst="star8">
            <a:avLst>
              <a:gd name="adj" fmla="val 382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3" name="Line 62"/>
          <p:cNvSpPr>
            <a:spLocks noChangeShapeType="1"/>
          </p:cNvSpPr>
          <p:nvPr/>
        </p:nvSpPr>
        <p:spPr bwMode="auto">
          <a:xfrm>
            <a:off x="71628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4" name="Line 63"/>
          <p:cNvSpPr>
            <a:spLocks noChangeShapeType="1"/>
          </p:cNvSpPr>
          <p:nvPr/>
        </p:nvSpPr>
        <p:spPr bwMode="auto">
          <a:xfrm>
            <a:off x="74676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5" name="Text Box 64"/>
          <p:cNvSpPr txBox="1">
            <a:spLocks noChangeArrowheads="1"/>
          </p:cNvSpPr>
          <p:nvPr/>
        </p:nvSpPr>
        <p:spPr bwMode="auto">
          <a:xfrm>
            <a:off x="4038600" y="2590800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24 VDC</a:t>
            </a:r>
          </a:p>
        </p:txBody>
      </p:sp>
      <p:sp>
        <p:nvSpPr>
          <p:cNvPr id="8256" name="Line 65"/>
          <p:cNvSpPr>
            <a:spLocks noChangeShapeType="1"/>
          </p:cNvSpPr>
          <p:nvPr/>
        </p:nvSpPr>
        <p:spPr bwMode="auto">
          <a:xfrm flipH="1">
            <a:off x="38100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7" name="Line 66"/>
          <p:cNvSpPr>
            <a:spLocks noChangeShapeType="1"/>
          </p:cNvSpPr>
          <p:nvPr/>
        </p:nvSpPr>
        <p:spPr bwMode="auto">
          <a:xfrm>
            <a:off x="4648200" y="2667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8" name="Line 67"/>
          <p:cNvSpPr>
            <a:spLocks noChangeShapeType="1"/>
          </p:cNvSpPr>
          <p:nvPr/>
        </p:nvSpPr>
        <p:spPr bwMode="auto">
          <a:xfrm>
            <a:off x="51816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9" name="Line 68"/>
          <p:cNvSpPr>
            <a:spLocks noChangeShapeType="1"/>
          </p:cNvSpPr>
          <p:nvPr/>
        </p:nvSpPr>
        <p:spPr bwMode="auto">
          <a:xfrm flipH="1">
            <a:off x="32766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60" name="Line 69"/>
          <p:cNvSpPr>
            <a:spLocks noChangeShapeType="1"/>
          </p:cNvSpPr>
          <p:nvPr/>
        </p:nvSpPr>
        <p:spPr bwMode="auto">
          <a:xfrm>
            <a:off x="381000" y="37338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61" name="Line 70"/>
          <p:cNvSpPr>
            <a:spLocks noChangeShapeType="1"/>
          </p:cNvSpPr>
          <p:nvPr/>
        </p:nvSpPr>
        <p:spPr bwMode="auto">
          <a:xfrm>
            <a:off x="381000" y="41910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62" name="Line 71"/>
          <p:cNvSpPr>
            <a:spLocks noChangeShapeType="1"/>
          </p:cNvSpPr>
          <p:nvPr/>
        </p:nvSpPr>
        <p:spPr bwMode="auto">
          <a:xfrm>
            <a:off x="2667000" y="4191000"/>
            <a:ext cx="365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63" name="Line 72"/>
          <p:cNvSpPr>
            <a:spLocks noChangeShapeType="1"/>
          </p:cNvSpPr>
          <p:nvPr/>
        </p:nvSpPr>
        <p:spPr bwMode="auto">
          <a:xfrm>
            <a:off x="6477000" y="41910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64" name="Line 73"/>
          <p:cNvSpPr>
            <a:spLocks noChangeShapeType="1"/>
          </p:cNvSpPr>
          <p:nvPr/>
        </p:nvSpPr>
        <p:spPr bwMode="auto">
          <a:xfrm>
            <a:off x="6477000" y="37338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65" name="Line 74"/>
          <p:cNvSpPr>
            <a:spLocks noChangeShapeType="1"/>
          </p:cNvSpPr>
          <p:nvPr/>
        </p:nvSpPr>
        <p:spPr bwMode="auto">
          <a:xfrm>
            <a:off x="2667000" y="3733800"/>
            <a:ext cx="365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66" name="Rectangle 75"/>
          <p:cNvSpPr>
            <a:spLocks noChangeArrowheads="1"/>
          </p:cNvSpPr>
          <p:nvPr/>
        </p:nvSpPr>
        <p:spPr bwMode="auto">
          <a:xfrm>
            <a:off x="23622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67" name="Rectangle 76"/>
          <p:cNvSpPr>
            <a:spLocks noChangeArrowheads="1"/>
          </p:cNvSpPr>
          <p:nvPr/>
        </p:nvSpPr>
        <p:spPr bwMode="auto">
          <a:xfrm>
            <a:off x="3810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68" name="Rectangle 77"/>
          <p:cNvSpPr>
            <a:spLocks noChangeArrowheads="1"/>
          </p:cNvSpPr>
          <p:nvPr/>
        </p:nvSpPr>
        <p:spPr bwMode="auto">
          <a:xfrm>
            <a:off x="84582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69" name="Rectangle 78"/>
          <p:cNvSpPr>
            <a:spLocks noChangeArrowheads="1"/>
          </p:cNvSpPr>
          <p:nvPr/>
        </p:nvSpPr>
        <p:spPr bwMode="auto">
          <a:xfrm>
            <a:off x="26670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70" name="Rectangle 79"/>
          <p:cNvSpPr>
            <a:spLocks noChangeArrowheads="1"/>
          </p:cNvSpPr>
          <p:nvPr/>
        </p:nvSpPr>
        <p:spPr bwMode="auto">
          <a:xfrm>
            <a:off x="61722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71" name="Rectangle 80"/>
          <p:cNvSpPr>
            <a:spLocks noChangeArrowheads="1"/>
          </p:cNvSpPr>
          <p:nvPr/>
        </p:nvSpPr>
        <p:spPr bwMode="auto">
          <a:xfrm>
            <a:off x="6477000" y="4114800"/>
            <a:ext cx="152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72" name="Rectangle 81"/>
          <p:cNvSpPr>
            <a:spLocks noChangeArrowheads="1"/>
          </p:cNvSpPr>
          <p:nvPr/>
        </p:nvSpPr>
        <p:spPr bwMode="auto">
          <a:xfrm>
            <a:off x="7924800" y="3733800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73" name="AutoShape 82"/>
          <p:cNvSpPr>
            <a:spLocks noChangeArrowheads="1"/>
          </p:cNvSpPr>
          <p:nvPr/>
        </p:nvSpPr>
        <p:spPr bwMode="auto">
          <a:xfrm>
            <a:off x="1295400" y="3810000"/>
            <a:ext cx="381000" cy="304800"/>
          </a:xfrm>
          <a:custGeom>
            <a:avLst/>
            <a:gdLst>
              <a:gd name="T0" fmla="*/ 88905506 w 21600"/>
              <a:gd name="T1" fmla="*/ 0 h 21600"/>
              <a:gd name="T2" fmla="*/ 0 w 21600"/>
              <a:gd name="T3" fmla="*/ 30346399 h 21600"/>
              <a:gd name="T4" fmla="*/ 88905506 w 21600"/>
              <a:gd name="T5" fmla="*/ 60692798 h 21600"/>
              <a:gd name="T6" fmla="*/ 118540664 w 21600"/>
              <a:gd name="T7" fmla="*/ 3034639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74" name="Text Box 83"/>
          <p:cNvSpPr txBox="1">
            <a:spLocks noChangeArrowheads="1"/>
          </p:cNvSpPr>
          <p:nvPr/>
        </p:nvSpPr>
        <p:spPr bwMode="auto">
          <a:xfrm>
            <a:off x="6096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1</a:t>
            </a:r>
            <a:endParaRPr lang="en-US" sz="1400"/>
          </a:p>
        </p:txBody>
      </p:sp>
      <p:sp>
        <p:nvSpPr>
          <p:cNvPr id="8275" name="Text Box 84"/>
          <p:cNvSpPr txBox="1">
            <a:spLocks noChangeArrowheads="1"/>
          </p:cNvSpPr>
          <p:nvPr/>
        </p:nvSpPr>
        <p:spPr bwMode="auto">
          <a:xfrm>
            <a:off x="21336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2</a:t>
            </a:r>
            <a:endParaRPr lang="en-US" sz="1400"/>
          </a:p>
        </p:txBody>
      </p:sp>
      <p:sp>
        <p:nvSpPr>
          <p:cNvPr id="8276" name="Text Box 85"/>
          <p:cNvSpPr txBox="1">
            <a:spLocks noChangeArrowheads="1"/>
          </p:cNvSpPr>
          <p:nvPr/>
        </p:nvSpPr>
        <p:spPr bwMode="auto">
          <a:xfrm>
            <a:off x="28194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3</a:t>
            </a:r>
            <a:r>
              <a:rPr lang="en-US" sz="1400" b="1">
                <a:solidFill>
                  <a:schemeClr val="accent2"/>
                </a:solidFill>
              </a:rPr>
              <a:t>*</a:t>
            </a:r>
            <a:endParaRPr lang="en-US" sz="1400"/>
          </a:p>
        </p:txBody>
      </p:sp>
      <p:sp>
        <p:nvSpPr>
          <p:cNvPr id="8277" name="Text Box 86"/>
          <p:cNvSpPr txBox="1">
            <a:spLocks noChangeArrowheads="1"/>
          </p:cNvSpPr>
          <p:nvPr/>
        </p:nvSpPr>
        <p:spPr bwMode="auto">
          <a:xfrm>
            <a:off x="41910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4</a:t>
            </a:r>
            <a:endParaRPr lang="en-US" sz="1400"/>
          </a:p>
        </p:txBody>
      </p:sp>
      <p:sp>
        <p:nvSpPr>
          <p:cNvPr id="8278" name="Text Box 87"/>
          <p:cNvSpPr txBox="1">
            <a:spLocks noChangeArrowheads="1"/>
          </p:cNvSpPr>
          <p:nvPr/>
        </p:nvSpPr>
        <p:spPr bwMode="auto">
          <a:xfrm>
            <a:off x="58674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5</a:t>
            </a:r>
            <a:endParaRPr lang="en-US" sz="1400"/>
          </a:p>
        </p:txBody>
      </p:sp>
      <p:sp>
        <p:nvSpPr>
          <p:cNvPr id="8279" name="Text Box 88"/>
          <p:cNvSpPr txBox="1">
            <a:spLocks noChangeArrowheads="1"/>
          </p:cNvSpPr>
          <p:nvPr/>
        </p:nvSpPr>
        <p:spPr bwMode="auto">
          <a:xfrm>
            <a:off x="66294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6</a:t>
            </a:r>
            <a:endParaRPr lang="en-US" sz="1400" b="1"/>
          </a:p>
        </p:txBody>
      </p:sp>
      <p:sp>
        <p:nvSpPr>
          <p:cNvPr id="8280" name="Text Box 89"/>
          <p:cNvSpPr txBox="1">
            <a:spLocks noChangeArrowheads="1"/>
          </p:cNvSpPr>
          <p:nvPr/>
        </p:nvSpPr>
        <p:spPr bwMode="auto">
          <a:xfrm>
            <a:off x="82296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0099"/>
                </a:solidFill>
              </a:rPr>
              <a:t>7</a:t>
            </a:r>
            <a:endParaRPr lang="en-US" sz="1400" b="1"/>
          </a:p>
        </p:txBody>
      </p:sp>
      <p:sp>
        <p:nvSpPr>
          <p:cNvPr id="8281" name="Text Box 90"/>
          <p:cNvSpPr txBox="1">
            <a:spLocks noChangeArrowheads="1"/>
          </p:cNvSpPr>
          <p:nvPr/>
        </p:nvSpPr>
        <p:spPr bwMode="auto">
          <a:xfrm>
            <a:off x="609600" y="4648200"/>
            <a:ext cx="7772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With the transfer complete contact </a:t>
            </a:r>
            <a:r>
              <a:rPr lang="en-US">
                <a:solidFill>
                  <a:srgbClr val="339933"/>
                </a:solidFill>
              </a:rPr>
              <a:t>B</a:t>
            </a:r>
            <a:r>
              <a:rPr lang="en-US"/>
              <a:t> of the MPM printer closes to let the Upstream machine know it is Not Busy and monitors contact </a:t>
            </a:r>
            <a:r>
              <a:rPr lang="en-US">
                <a:solidFill>
                  <a:srgbClr val="339933"/>
                </a:solidFill>
              </a:rPr>
              <a:t>A</a:t>
            </a:r>
            <a:r>
              <a:rPr lang="en-US"/>
              <a:t> for the Board Available signal.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282" name="Text Box 36"/>
          <p:cNvSpPr txBox="1">
            <a:spLocks noChangeArrowheads="1"/>
          </p:cNvSpPr>
          <p:nvPr/>
        </p:nvSpPr>
        <p:spPr bwMode="auto">
          <a:xfrm>
            <a:off x="2057400" y="1600200"/>
            <a:ext cx="14478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MPM Ready to Receive</a:t>
            </a:r>
            <a:endParaRPr lang="en-US" sz="1200"/>
          </a:p>
        </p:txBody>
      </p:sp>
    </p:spTree>
  </p:cSld>
  <p:clrMapOvr>
    <a:masterClrMapping/>
  </p:clrMapOvr>
  <p:transition spd="slow" advClick="0" advTm="30000">
    <p:dissolve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472</TotalTime>
  <Words>759</Words>
  <Application>Microsoft Office PowerPoint</Application>
  <PresentationFormat>On-screen Show (4:3)</PresentationFormat>
  <Paragraphs>286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Times New Roman</vt:lpstr>
      <vt:lpstr>Arial</vt:lpstr>
      <vt:lpstr>Calibri</vt:lpstr>
      <vt:lpstr>Blank Presentation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DeBlois</dc:creator>
  <cp:lastModifiedBy>rdeblois</cp:lastModifiedBy>
  <cp:revision>25</cp:revision>
  <dcterms:created xsi:type="dcterms:W3CDTF">2002-09-24T23:54:21Z</dcterms:created>
  <dcterms:modified xsi:type="dcterms:W3CDTF">2014-11-13T16:57:33Z</dcterms:modified>
</cp:coreProperties>
</file>